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5263" r:id="rId1"/>
  </p:sldMasterIdLst>
  <p:notesMasterIdLst>
    <p:notesMasterId r:id="rId32"/>
  </p:notesMasterIdLst>
  <p:sldIdLst>
    <p:sldId id="256" r:id="rId2"/>
    <p:sldId id="257" r:id="rId3"/>
    <p:sldId id="274" r:id="rId4"/>
    <p:sldId id="266" r:id="rId5"/>
    <p:sldId id="267" r:id="rId6"/>
    <p:sldId id="259" r:id="rId7"/>
    <p:sldId id="270" r:id="rId8"/>
    <p:sldId id="277" r:id="rId9"/>
    <p:sldId id="278" r:id="rId10"/>
    <p:sldId id="271" r:id="rId11"/>
    <p:sldId id="275" r:id="rId12"/>
    <p:sldId id="279" r:id="rId13"/>
    <p:sldId id="280" r:id="rId14"/>
    <p:sldId id="269" r:id="rId15"/>
    <p:sldId id="282" r:id="rId16"/>
    <p:sldId id="283" r:id="rId17"/>
    <p:sldId id="287" r:id="rId18"/>
    <p:sldId id="258" r:id="rId19"/>
    <p:sldId id="288" r:id="rId20"/>
    <p:sldId id="289" r:id="rId21"/>
    <p:sldId id="284" r:id="rId22"/>
    <p:sldId id="260" r:id="rId23"/>
    <p:sldId id="285" r:id="rId24"/>
    <p:sldId id="261" r:id="rId25"/>
    <p:sldId id="286" r:id="rId26"/>
    <p:sldId id="262" r:id="rId27"/>
    <p:sldId id="263" r:id="rId28"/>
    <p:sldId id="265" r:id="rId29"/>
    <p:sldId id="276" r:id="rId30"/>
    <p:sldId id="268" r:id="rId31"/>
  </p:sldIdLst>
  <p:sldSz cx="14630400" cy="8229600"/>
  <p:notesSz cx="8229600" cy="14630400"/>
  <p:embeddedFontLst>
    <p:embeddedFont>
      <p:font typeface="Arial Rounded MT Bold" panose="020F0704030504030204" pitchFamily="3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Wingdings 3" panose="05040102010807070707" pitchFamily="18" charset="2"/>
      <p:regular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8D23"/>
    <a:srgbClr val="FED337"/>
    <a:srgbClr val="ACD433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0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859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84099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1258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6622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2316481" y="4525409"/>
            <a:ext cx="8735579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805939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5480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58285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6713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53333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49608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794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49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66687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2628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64551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9735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8803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026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4329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52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accent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42347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4602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4899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47794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7936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50659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2315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3081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03680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64" r:id="rId1"/>
    <p:sldLayoutId id="2147485265" r:id="rId2"/>
    <p:sldLayoutId id="2147485266" r:id="rId3"/>
    <p:sldLayoutId id="2147485267" r:id="rId4"/>
    <p:sldLayoutId id="2147485268" r:id="rId5"/>
    <p:sldLayoutId id="2147485269" r:id="rId6"/>
    <p:sldLayoutId id="2147485270" r:id="rId7"/>
    <p:sldLayoutId id="2147485271" r:id="rId8"/>
    <p:sldLayoutId id="2147485272" r:id="rId9"/>
    <p:sldLayoutId id="2147485273" r:id="rId10"/>
    <p:sldLayoutId id="2147485274" r:id="rId11"/>
    <p:sldLayoutId id="2147485275" r:id="rId12"/>
    <p:sldLayoutId id="2147485276" r:id="rId13"/>
    <p:sldLayoutId id="2147485277" r:id="rId14"/>
    <p:sldLayoutId id="2147485278" r:id="rId15"/>
    <p:sldLayoutId id="2147485279" r:id="rId16"/>
    <p:sldLayoutId id="2147485280" r:id="rId17"/>
    <p:sldLayoutId id="2147485281" r:id="rId18"/>
    <p:sldLayoutId id="2147485282" r:id="rId19"/>
    <p:sldLayoutId id="2147485283" r:id="rId20"/>
    <p:sldLayoutId id="2147485284" r:id="rId21"/>
    <p:sldLayoutId id="2147485285" r:id="rId22"/>
    <p:sldLayoutId id="2147485286" r:id="rId23"/>
    <p:sldLayoutId id="2147485287" r:id="rId24"/>
    <p:sldLayoutId id="2147485288" r:id="rId25"/>
    <p:sldLayoutId id="2147485290" r:id="rId26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8740" y="1903452"/>
            <a:ext cx="7556421" cy="221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Дообучение моделей:</a:t>
            </a:r>
            <a:endParaRPr lang="ru-RU" sz="4450" b="1">
              <a:solidFill>
                <a:srgbClr val="F2F5FA"/>
              </a:solidFill>
              <a:latin typeface="Arial Rounded MT Bold" panose="020F0704030504030204" pitchFamily="34" charset="0"/>
              <a:ea typeface="Geist Bold" pitchFamily="34" charset="-122"/>
              <a:cs typeface="Geist Bold" pitchFamily="34" charset="-120"/>
            </a:endParaRPr>
          </a:p>
          <a:p>
            <a:pPr marL="0" indent="0" algn="ctr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RAG, Fine-Tuning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896207"/>
            <a:ext cx="7556421" cy="221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Глубокий анализ методов адаптации больших языковых моделей: от полного дообучения до квантования и векторного поиска. Разберемся, что лучше подходит для ваших задач и как эти технологии устроены изнутри.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96DC2-109B-416E-952F-3A88D9C1B312}"/>
              </a:ext>
            </a:extLst>
          </p:cNvPr>
          <p:cNvSpPr txBox="1"/>
          <p:nvPr/>
        </p:nvSpPr>
        <p:spPr>
          <a:xfrm flipH="1">
            <a:off x="11858624" y="7477125"/>
            <a:ext cx="264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err="1"/>
              <a:t>Сагитов</a:t>
            </a:r>
            <a:r>
              <a:rPr lang="ru-RU" sz="2400"/>
              <a:t> Вадим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E37F02E6-D563-42F4-91C2-6ABD9B0067FB}"/>
              </a:ext>
            </a:extLst>
          </p:cNvPr>
          <p:cNvSpPr/>
          <p:nvPr/>
        </p:nvSpPr>
        <p:spPr>
          <a:xfrm>
            <a:off x="698540" y="439817"/>
            <a:ext cx="606421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Компонент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Retriever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88FA1BF8-BAF8-448F-B6DF-45FA65FAF7DD}"/>
              </a:ext>
            </a:extLst>
          </p:cNvPr>
          <p:cNvSpPr/>
          <p:nvPr/>
        </p:nvSpPr>
        <p:spPr>
          <a:xfrm>
            <a:off x="698540" y="7421225"/>
            <a:ext cx="142714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F5A5458-65E1-48E1-A6A4-F4BDE68F9C87}"/>
              </a:ext>
            </a:extLst>
          </p:cNvPr>
          <p:cNvSpPr/>
          <p:nvPr/>
        </p:nvSpPr>
        <p:spPr>
          <a:xfrm>
            <a:off x="698539" y="1374398"/>
            <a:ext cx="8706718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- </a:t>
            </a:r>
            <a:r>
              <a:rPr lang="ru-RU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Механизм, который ищет релевантные документы</a:t>
            </a:r>
            <a:endParaRPr lang="en-US" sz="20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33" name="Picture 9" descr="Faiss - Introduction to Similarity Search">
            <a:extLst>
              <a:ext uri="{FF2B5EF4-FFF2-40B4-BE49-F238E27FC236}">
                <a16:creationId xmlns:a16="http://schemas.microsoft.com/office/drawing/2014/main" id="{A73D9526-1A0D-443D-8D96-32FF2A83F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2100" y="4333868"/>
            <a:ext cx="2596740" cy="1460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>
                <a:lumMod val="6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305ED859-51E7-4641-A957-AFE1899CB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866" y="822315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hape 2">
            <a:extLst>
              <a:ext uri="{FF2B5EF4-FFF2-40B4-BE49-F238E27FC236}">
                <a16:creationId xmlns:a16="http://schemas.microsoft.com/office/drawing/2014/main" id="{8807047D-405E-4C24-A601-50AACB93DE81}"/>
              </a:ext>
            </a:extLst>
          </p:cNvPr>
          <p:cNvSpPr/>
          <p:nvPr/>
        </p:nvSpPr>
        <p:spPr>
          <a:xfrm>
            <a:off x="409588" y="2268140"/>
            <a:ext cx="11215037" cy="5082540"/>
          </a:xfrm>
          <a:prstGeom prst="roundRect">
            <a:avLst>
              <a:gd name="adj" fmla="val 180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7" name="Shape 3">
            <a:extLst>
              <a:ext uri="{FF2B5EF4-FFF2-40B4-BE49-F238E27FC236}">
                <a16:creationId xmlns:a16="http://schemas.microsoft.com/office/drawing/2014/main" id="{C28BE032-DA2B-402F-BE27-69F4FBE1B011}"/>
              </a:ext>
            </a:extLst>
          </p:cNvPr>
          <p:cNvSpPr/>
          <p:nvPr/>
        </p:nvSpPr>
        <p:spPr>
          <a:xfrm>
            <a:off x="417208" y="2275760"/>
            <a:ext cx="11215037" cy="5600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BF685A01-27FD-4F8A-A81B-FD86E7DF0FA2}"/>
              </a:ext>
            </a:extLst>
          </p:cNvPr>
          <p:cNvSpPr/>
          <p:nvPr/>
        </p:nvSpPr>
        <p:spPr>
          <a:xfrm>
            <a:off x="891724" y="2414111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Алгоритм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28E3AFB0-D45C-43E9-90F5-C6E4EFB256AA}"/>
              </a:ext>
            </a:extLst>
          </p:cNvPr>
          <p:cNvSpPr/>
          <p:nvPr/>
        </p:nvSpPr>
        <p:spPr>
          <a:xfrm>
            <a:off x="2939412" y="2414111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Принцип работы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BF636F3C-AB25-4364-B1D7-84F0A3F79DC9}"/>
              </a:ext>
            </a:extLst>
          </p:cNvPr>
          <p:cNvSpPr/>
          <p:nvPr/>
        </p:nvSpPr>
        <p:spPr>
          <a:xfrm>
            <a:off x="6116788" y="2414111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Сильные стороны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1" name="Text 7">
            <a:extLst>
              <a:ext uri="{FF2B5EF4-FFF2-40B4-BE49-F238E27FC236}">
                <a16:creationId xmlns:a16="http://schemas.microsoft.com/office/drawing/2014/main" id="{68F942AE-7BA9-48DD-B66D-16620E2F9709}"/>
              </a:ext>
            </a:extLst>
          </p:cNvPr>
          <p:cNvSpPr/>
          <p:nvPr/>
        </p:nvSpPr>
        <p:spPr>
          <a:xfrm>
            <a:off x="8578466" y="2414111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Слабые стороны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2" name="Shape 8">
            <a:extLst>
              <a:ext uri="{FF2B5EF4-FFF2-40B4-BE49-F238E27FC236}">
                <a16:creationId xmlns:a16="http://schemas.microsoft.com/office/drawing/2014/main" id="{C896EF6C-0C92-43F1-BEFF-049D7035B825}"/>
              </a:ext>
            </a:extLst>
          </p:cNvPr>
          <p:cNvSpPr/>
          <p:nvPr/>
        </p:nvSpPr>
        <p:spPr>
          <a:xfrm>
            <a:off x="417208" y="2835830"/>
            <a:ext cx="11215037" cy="11268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11765E21-3F88-4833-B9EC-6465A52F82E7}"/>
              </a:ext>
            </a:extLst>
          </p:cNvPr>
          <p:cNvSpPr/>
          <p:nvPr/>
        </p:nvSpPr>
        <p:spPr>
          <a:xfrm>
            <a:off x="911626" y="3276402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BM25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60A46578-3C3D-4353-BD7A-238BE224895E}"/>
              </a:ext>
            </a:extLst>
          </p:cNvPr>
          <p:cNvSpPr/>
          <p:nvPr/>
        </p:nvSpPr>
        <p:spPr>
          <a:xfrm>
            <a:off x="2939411" y="3116291"/>
            <a:ext cx="268260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Статистика по ключевым словам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7E1FF065-3D64-4210-A92D-713954D1D853}"/>
              </a:ext>
            </a:extLst>
          </p:cNvPr>
          <p:cNvSpPr/>
          <p:nvPr/>
        </p:nvSpPr>
        <p:spPr>
          <a:xfrm>
            <a:off x="6116788" y="3260127"/>
            <a:ext cx="224837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Скорость, простота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36B7B1C9-D1FB-46B0-9C1D-7BB42C6A3FC7}"/>
              </a:ext>
            </a:extLst>
          </p:cNvPr>
          <p:cNvSpPr/>
          <p:nvPr/>
        </p:nvSpPr>
        <p:spPr>
          <a:xfrm>
            <a:off x="8578466" y="3107842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Нет семантики, проблема синонимов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7" name="Shape 13">
            <a:extLst>
              <a:ext uri="{FF2B5EF4-FFF2-40B4-BE49-F238E27FC236}">
                <a16:creationId xmlns:a16="http://schemas.microsoft.com/office/drawing/2014/main" id="{E13A2D21-E0E9-4214-B160-75306C9AB47B}"/>
              </a:ext>
            </a:extLst>
          </p:cNvPr>
          <p:cNvSpPr/>
          <p:nvPr/>
        </p:nvSpPr>
        <p:spPr>
          <a:xfrm>
            <a:off x="424828" y="3941887"/>
            <a:ext cx="11215037" cy="11268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14">
            <a:extLst>
              <a:ext uri="{FF2B5EF4-FFF2-40B4-BE49-F238E27FC236}">
                <a16:creationId xmlns:a16="http://schemas.microsoft.com/office/drawing/2014/main" id="{0A199D87-3B65-4511-9302-3BED49EA8145}"/>
              </a:ext>
            </a:extLst>
          </p:cNvPr>
          <p:cNvSpPr/>
          <p:nvPr/>
        </p:nvSpPr>
        <p:spPr>
          <a:xfrm>
            <a:off x="911626" y="4403209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DPT / Dense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9" name="Text 15">
            <a:extLst>
              <a:ext uri="{FF2B5EF4-FFF2-40B4-BE49-F238E27FC236}">
                <a16:creationId xmlns:a16="http://schemas.microsoft.com/office/drawing/2014/main" id="{FB2B9A26-2830-4A33-8BD0-350DCBCED181}"/>
              </a:ext>
            </a:extLst>
          </p:cNvPr>
          <p:cNvSpPr/>
          <p:nvPr/>
        </p:nvSpPr>
        <p:spPr>
          <a:xfrm>
            <a:off x="2931965" y="4403209"/>
            <a:ext cx="2690050" cy="342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Семантические эмбеддинги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0" name="Text 16">
            <a:extLst>
              <a:ext uri="{FF2B5EF4-FFF2-40B4-BE49-F238E27FC236}">
                <a16:creationId xmlns:a16="http://schemas.microsoft.com/office/drawing/2014/main" id="{27903E5B-4BD8-4731-9BCF-68F4EA9F3B1F}"/>
              </a:ext>
            </a:extLst>
          </p:cNvPr>
          <p:cNvSpPr/>
          <p:nvPr/>
        </p:nvSpPr>
        <p:spPr>
          <a:xfrm>
            <a:off x="6116788" y="4196486"/>
            <a:ext cx="1868363" cy="5491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Понимание смысла, контекста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1" name="Text 17">
            <a:extLst>
              <a:ext uri="{FF2B5EF4-FFF2-40B4-BE49-F238E27FC236}">
                <a16:creationId xmlns:a16="http://schemas.microsoft.com/office/drawing/2014/main" id="{0A2627DE-C56D-4B39-B41C-5EEA699620D4}"/>
              </a:ext>
            </a:extLst>
          </p:cNvPr>
          <p:cNvSpPr/>
          <p:nvPr/>
        </p:nvSpPr>
        <p:spPr>
          <a:xfrm>
            <a:off x="8578466" y="4247911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Требует обучения, ресурсоемкий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2" name="Shape 18">
            <a:extLst>
              <a:ext uri="{FF2B5EF4-FFF2-40B4-BE49-F238E27FC236}">
                <a16:creationId xmlns:a16="http://schemas.microsoft.com/office/drawing/2014/main" id="{484676A0-2694-4D59-B810-46108EECBE77}"/>
              </a:ext>
            </a:extLst>
          </p:cNvPr>
          <p:cNvSpPr/>
          <p:nvPr/>
        </p:nvSpPr>
        <p:spPr>
          <a:xfrm>
            <a:off x="417208" y="5089445"/>
            <a:ext cx="11215037" cy="11268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3" name="Text 19">
            <a:extLst>
              <a:ext uri="{FF2B5EF4-FFF2-40B4-BE49-F238E27FC236}">
                <a16:creationId xmlns:a16="http://schemas.microsoft.com/office/drawing/2014/main" id="{EFC9C262-56B1-4B78-AD64-C4CF51083CDA}"/>
              </a:ext>
            </a:extLst>
          </p:cNvPr>
          <p:cNvSpPr/>
          <p:nvPr/>
        </p:nvSpPr>
        <p:spPr>
          <a:xfrm>
            <a:off x="911626" y="5530017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FAISS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4" name="Text 20">
            <a:extLst>
              <a:ext uri="{FF2B5EF4-FFF2-40B4-BE49-F238E27FC236}">
                <a16:creationId xmlns:a16="http://schemas.microsoft.com/office/drawing/2014/main" id="{B995520C-84D6-41C7-B8EB-02453961A9ED}"/>
              </a:ext>
            </a:extLst>
          </p:cNvPr>
          <p:cNvSpPr/>
          <p:nvPr/>
        </p:nvSpPr>
        <p:spPr>
          <a:xfrm>
            <a:off x="2931964" y="5520197"/>
            <a:ext cx="2373461" cy="321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ANN-</a:t>
            </a: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поиск по векторам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5" name="Text 21">
            <a:extLst>
              <a:ext uri="{FF2B5EF4-FFF2-40B4-BE49-F238E27FC236}">
                <a16:creationId xmlns:a16="http://schemas.microsoft.com/office/drawing/2014/main" id="{14EA7259-EC00-4835-B004-FEB4DCDBDC6E}"/>
              </a:ext>
            </a:extLst>
          </p:cNvPr>
          <p:cNvSpPr/>
          <p:nvPr/>
        </p:nvSpPr>
        <p:spPr>
          <a:xfrm>
            <a:off x="6116788" y="5296971"/>
            <a:ext cx="1868363" cy="5491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Огромная скорость на больших данных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6" name="Text 22">
            <a:extLst>
              <a:ext uri="{FF2B5EF4-FFF2-40B4-BE49-F238E27FC236}">
                <a16:creationId xmlns:a16="http://schemas.microsoft.com/office/drawing/2014/main" id="{800080CE-0F4F-4EF0-AD60-360F16DDE7F5}"/>
              </a:ext>
            </a:extLst>
          </p:cNvPr>
          <p:cNvSpPr/>
          <p:nvPr/>
        </p:nvSpPr>
        <p:spPr>
          <a:xfrm>
            <a:off x="8578466" y="5369480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Приближенный, а не точный поиск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7" name="Shape 23">
            <a:extLst>
              <a:ext uri="{FF2B5EF4-FFF2-40B4-BE49-F238E27FC236}">
                <a16:creationId xmlns:a16="http://schemas.microsoft.com/office/drawing/2014/main" id="{721B74A6-48EC-4CBC-B2AC-DCED10451093}"/>
              </a:ext>
            </a:extLst>
          </p:cNvPr>
          <p:cNvSpPr/>
          <p:nvPr/>
        </p:nvSpPr>
        <p:spPr>
          <a:xfrm>
            <a:off x="417208" y="6216253"/>
            <a:ext cx="11215037" cy="11268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8" name="Text 24">
            <a:extLst>
              <a:ext uri="{FF2B5EF4-FFF2-40B4-BE49-F238E27FC236}">
                <a16:creationId xmlns:a16="http://schemas.microsoft.com/office/drawing/2014/main" id="{AEBBBB1C-8766-4B24-A8A0-941A6B777F60}"/>
              </a:ext>
            </a:extLst>
          </p:cNvPr>
          <p:cNvSpPr/>
          <p:nvPr/>
        </p:nvSpPr>
        <p:spPr>
          <a:xfrm>
            <a:off x="911626" y="6656824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Гибридный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9" name="Text 25">
            <a:extLst>
              <a:ext uri="{FF2B5EF4-FFF2-40B4-BE49-F238E27FC236}">
                <a16:creationId xmlns:a16="http://schemas.microsoft.com/office/drawing/2014/main" id="{CF2E5E7B-2A72-453C-8398-2E548F84EF65}"/>
              </a:ext>
            </a:extLst>
          </p:cNvPr>
          <p:cNvSpPr/>
          <p:nvPr/>
        </p:nvSpPr>
        <p:spPr>
          <a:xfrm>
            <a:off x="2939412" y="6496765"/>
            <a:ext cx="268260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BM25 + Dense (</a:t>
            </a: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взвешенная сумма)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0" name="Text 26">
            <a:extLst>
              <a:ext uri="{FF2B5EF4-FFF2-40B4-BE49-F238E27FC236}">
                <a16:creationId xmlns:a16="http://schemas.microsoft.com/office/drawing/2014/main" id="{BEBE6DEA-439E-45C1-8F41-649F2854F7ED}"/>
              </a:ext>
            </a:extLst>
          </p:cNvPr>
          <p:cNvSpPr/>
          <p:nvPr/>
        </p:nvSpPr>
        <p:spPr>
          <a:xfrm>
            <a:off x="6116788" y="6354603"/>
            <a:ext cx="186836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Максимальное качество извлечения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1" name="Text 27">
            <a:extLst>
              <a:ext uri="{FF2B5EF4-FFF2-40B4-BE49-F238E27FC236}">
                <a16:creationId xmlns:a16="http://schemas.microsoft.com/office/drawing/2014/main" id="{46A23C20-FE39-4980-BF5A-19320E7FB644}"/>
              </a:ext>
            </a:extLst>
          </p:cNvPr>
          <p:cNvSpPr/>
          <p:nvPr/>
        </p:nvSpPr>
        <p:spPr>
          <a:xfrm>
            <a:off x="8592482" y="6602372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Сложность настройки весов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pic>
        <p:nvPicPr>
          <p:cNvPr id="1035" name="Picture 11" descr="BM25: The Search Algorithm Powering Modern AI Systems | by Harish K | Data  Science Collective | Medium">
            <a:extLst>
              <a:ext uri="{FF2B5EF4-FFF2-40B4-BE49-F238E27FC236}">
                <a16:creationId xmlns:a16="http://schemas.microsoft.com/office/drawing/2014/main" id="{4FF1974E-1687-4F03-8286-B5281A1F5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7023" y="2268140"/>
            <a:ext cx="2520078" cy="1679404"/>
          </a:xfrm>
          <a:prstGeom prst="rect">
            <a:avLst/>
          </a:prstGeom>
          <a:ln w="76200" cap="sq">
            <a:solidFill>
              <a:schemeClr val="bg2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15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усеченные противолежащие углы 4">
            <a:extLst>
              <a:ext uri="{FF2B5EF4-FFF2-40B4-BE49-F238E27FC236}">
                <a16:creationId xmlns:a16="http://schemas.microsoft.com/office/drawing/2014/main" id="{0F602743-BE6E-422A-B8A5-9FC8ED990BAD}"/>
              </a:ext>
            </a:extLst>
          </p:cNvPr>
          <p:cNvSpPr/>
          <p:nvPr/>
        </p:nvSpPr>
        <p:spPr>
          <a:xfrm>
            <a:off x="1384041" y="583054"/>
            <a:ext cx="12143120" cy="7063491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1AAEF-0D06-40AE-8007-F5F07AD610A1}"/>
              </a:ext>
            </a:extLst>
          </p:cNvPr>
          <p:cNvSpPr txBox="1"/>
          <p:nvPr/>
        </p:nvSpPr>
        <p:spPr>
          <a:xfrm flipH="1">
            <a:off x="1596630" y="731249"/>
            <a:ext cx="1214312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retrieve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(self,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top_k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1.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Векторизация запроса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query_embedding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model.encode([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2.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Поиск по сходству (косинусное сходство)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similarities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cosine_similarity(query_embedding, 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.document_embeddings)[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3.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Ранжирование и выбор топ-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результатов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top_indices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np.argsort(similarities)[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top_k:][::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4.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Формирование результатов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results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idx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top_indices: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results.</a:t>
            </a:r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'document'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.documents[idx],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'similarity'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: similarities[idx],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: idx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results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30896B7-A1F8-477A-9817-F39DA0A6B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90" y="5409937"/>
            <a:ext cx="1553370" cy="1360258"/>
          </a:xfrm>
          <a:prstGeom prst="rect">
            <a:avLst/>
          </a:prstGeom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B21839DD-179F-43E2-8FEF-B558D479D310}"/>
              </a:ext>
            </a:extLst>
          </p:cNvPr>
          <p:cNvSpPr/>
          <p:nvPr/>
        </p:nvSpPr>
        <p:spPr>
          <a:xfrm>
            <a:off x="11513093" y="7024121"/>
            <a:ext cx="191316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55635D1A-D075-49F2-AB0C-616E46AFB748}"/>
              </a:ext>
            </a:extLst>
          </p:cNvPr>
          <p:cNvSpPr/>
          <p:nvPr/>
        </p:nvSpPr>
        <p:spPr>
          <a:xfrm>
            <a:off x="698540" y="7421225"/>
            <a:ext cx="142714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71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0">
            <a:extLst>
              <a:ext uri="{FF2B5EF4-FFF2-40B4-BE49-F238E27FC236}">
                <a16:creationId xmlns:a16="http://schemas.microsoft.com/office/drawing/2014/main" id="{AE2AEF27-9915-46C9-A3B8-0382B363B67D}"/>
              </a:ext>
            </a:extLst>
          </p:cNvPr>
          <p:cNvSpPr/>
          <p:nvPr/>
        </p:nvSpPr>
        <p:spPr>
          <a:xfrm>
            <a:off x="698540" y="439817"/>
            <a:ext cx="606421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Компонент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Generator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68" name="Прямоугольник: усеченные противолежащие углы 67">
            <a:extLst>
              <a:ext uri="{FF2B5EF4-FFF2-40B4-BE49-F238E27FC236}">
                <a16:creationId xmlns:a16="http://schemas.microsoft.com/office/drawing/2014/main" id="{6215D625-6734-4A5E-8E40-9CEBBB0FA430}"/>
              </a:ext>
            </a:extLst>
          </p:cNvPr>
          <p:cNvSpPr/>
          <p:nvPr/>
        </p:nvSpPr>
        <p:spPr>
          <a:xfrm>
            <a:off x="2289834" y="2001597"/>
            <a:ext cx="9834873" cy="5378405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>
                <a:solidFill>
                  <a:srgbClr val="E6EDF3"/>
                </a:solidFill>
                <a:latin typeface="Consolas" panose="020B0609020204030204" pitchFamily="49" charset="0"/>
              </a:rPr>
              <a:t>    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1.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Объединяем найденные документы в один контекст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context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\n\n</a:t>
            </a:r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2.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Создаем промпт с инструкцией и контекстом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prompt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""“</a:t>
            </a:r>
          </a:p>
          <a:p>
            <a:r>
              <a:rPr lang="en-US">
                <a:solidFill>
                  <a:srgbClr val="A5D6FF"/>
                </a:solidFill>
                <a:latin typeface="Consolas" panose="020B0609020204030204" pitchFamily="49" charset="0"/>
              </a:rPr>
              <a:t>    </a:t>
            </a:r>
            <a:r>
              <a:rPr lang="ru-RU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Ответь на вопрос, используя только предоставленный контекст.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    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    Контекст: </a:t>
            </a:r>
            <a:r>
              <a:rPr lang="ru-RU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Вопрос: </a:t>
            </a:r>
            <a:r>
              <a:rPr lang="ru-RU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endParaRPr lang="en-US" b="0">
              <a:solidFill>
                <a:srgbClr val="A5D6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Ответ: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    """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ru-RU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3. Вызов 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LLM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llm.generate(prompt)</a:t>
            </a:r>
          </a:p>
        </p:txBody>
      </p:sp>
      <p:sp>
        <p:nvSpPr>
          <p:cNvPr id="70" name="Text 2">
            <a:extLst>
              <a:ext uri="{FF2B5EF4-FFF2-40B4-BE49-F238E27FC236}">
                <a16:creationId xmlns:a16="http://schemas.microsoft.com/office/drawing/2014/main" id="{0805E972-8348-40E6-9081-DE001267599F}"/>
              </a:ext>
            </a:extLst>
          </p:cNvPr>
          <p:cNvSpPr/>
          <p:nvPr/>
        </p:nvSpPr>
        <p:spPr>
          <a:xfrm>
            <a:off x="10211543" y="6801216"/>
            <a:ext cx="191316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37" name="Text 0">
            <a:extLst>
              <a:ext uri="{FF2B5EF4-FFF2-40B4-BE49-F238E27FC236}">
                <a16:creationId xmlns:a16="http://schemas.microsoft.com/office/drawing/2014/main" id="{EC546FC0-FDBC-42C3-98DF-D584B2F9BB61}"/>
              </a:ext>
            </a:extLst>
          </p:cNvPr>
          <p:cNvSpPr/>
          <p:nvPr/>
        </p:nvSpPr>
        <p:spPr>
          <a:xfrm>
            <a:off x="698540" y="7421225"/>
            <a:ext cx="142714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EAA1EC21-B6FE-4622-B17F-358C1CA86B43}"/>
              </a:ext>
            </a:extLst>
          </p:cNvPr>
          <p:cNvSpPr/>
          <p:nvPr/>
        </p:nvSpPr>
        <p:spPr>
          <a:xfrm>
            <a:off x="2289833" y="1504661"/>
            <a:ext cx="8706718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- </a:t>
            </a:r>
            <a:r>
              <a:rPr lang="ru-RU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Это сама </a:t>
            </a:r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LLM</a:t>
            </a:r>
            <a:r>
              <a:rPr lang="ru-RU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, которая генерирует ответ</a:t>
            </a:r>
            <a:endParaRPr lang="en-US" sz="20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0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50F1777A-0462-40A5-B1B7-B4844994A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60" y="952578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48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8742D79-D0A6-47FC-A676-9A029524326B}"/>
              </a:ext>
            </a:extLst>
          </p:cNvPr>
          <p:cNvSpPr/>
          <p:nvPr/>
        </p:nvSpPr>
        <p:spPr>
          <a:xfrm>
            <a:off x="472161" y="779761"/>
            <a:ext cx="6497844" cy="6664802"/>
          </a:xfrm>
          <a:prstGeom prst="roundRect">
            <a:avLst>
              <a:gd name="adj" fmla="val 6448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8D768ECB-32D7-4F0C-B803-A5A95390AB34}"/>
              </a:ext>
            </a:extLst>
          </p:cNvPr>
          <p:cNvSpPr txBox="1">
            <a:spLocks/>
          </p:cNvSpPr>
          <p:nvPr/>
        </p:nvSpPr>
        <p:spPr>
          <a:xfrm>
            <a:off x="976307" y="965123"/>
            <a:ext cx="5275606" cy="691514"/>
          </a:xfrm>
          <a:prstGeom prst="rect">
            <a:avLst/>
          </a:prstGeom>
        </p:spPr>
        <p:txBody>
          <a:bodyPr/>
          <a:lstStyle>
            <a:lvl1pPr marL="411480" indent="-41148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91540" indent="-34290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6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3716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2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9202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46888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301752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56616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41148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6634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ru-RU" sz="3200"/>
              <a:t>Пример промпта </a:t>
            </a:r>
            <a:r>
              <a:rPr lang="en-US" sz="3200"/>
              <a:t>RAG</a:t>
            </a:r>
            <a:endParaRPr lang="ru-RU" sz="2800"/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A43F7322-7E4F-4754-AACA-152137C7D466}"/>
              </a:ext>
            </a:extLst>
          </p:cNvPr>
          <p:cNvSpPr txBox="1">
            <a:spLocks/>
          </p:cNvSpPr>
          <p:nvPr/>
        </p:nvSpPr>
        <p:spPr>
          <a:xfrm>
            <a:off x="976306" y="1841999"/>
            <a:ext cx="5275607" cy="5361468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marL="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16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4864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09728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4592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19456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74320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29184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4048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8912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/>
              <a:t>Ответь на вопрос, используя только предоставленный контекст.</a:t>
            </a:r>
            <a:endParaRPr lang="en-US"/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endParaRPr lang="ru-RU"/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 b="1"/>
              <a:t>Контекст:</a:t>
            </a:r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 sz="1800" i="1"/>
              <a:t>Доллар – 79.34 руб</a:t>
            </a:r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 sz="1800" i="1"/>
              <a:t>Евро – 92.94 руб</a:t>
            </a:r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 sz="1800" i="1"/>
              <a:t>Бразильский реал – 14.52 руб</a:t>
            </a:r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endParaRPr lang="ru-RU" sz="1800" i="1"/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 sz="2400" b="1"/>
              <a:t>Вопрос:</a:t>
            </a:r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 sz="1800" i="1"/>
              <a:t>какой курс рубль – доллар?</a:t>
            </a:r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endParaRPr lang="ru-RU" sz="1800" b="1" i="1"/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 sz="2400" b="1"/>
              <a:t>Ответ:</a:t>
            </a:r>
            <a:endParaRPr lang="ru-RU" sz="2800" b="1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710F162-4010-4DD7-85CD-6181252EA93A}"/>
              </a:ext>
            </a:extLst>
          </p:cNvPr>
          <p:cNvSpPr/>
          <p:nvPr/>
        </p:nvSpPr>
        <p:spPr>
          <a:xfrm>
            <a:off x="7558521" y="779761"/>
            <a:ext cx="6501863" cy="6664802"/>
          </a:xfrm>
          <a:prstGeom prst="roundRect">
            <a:avLst>
              <a:gd name="adj" fmla="val 644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1BA47C20-3517-4B00-9BAC-1EB89CB6F2AD}"/>
              </a:ext>
            </a:extLst>
          </p:cNvPr>
          <p:cNvSpPr txBox="1">
            <a:spLocks/>
          </p:cNvSpPr>
          <p:nvPr/>
        </p:nvSpPr>
        <p:spPr>
          <a:xfrm>
            <a:off x="7968098" y="779761"/>
            <a:ext cx="5275606" cy="691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880" b="0" i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54864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09728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16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4592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19456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74320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29184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4048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8912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>
                <a:solidFill>
                  <a:schemeClr val="bg1"/>
                </a:solidFill>
              </a:rPr>
              <a:t>Ответ </a:t>
            </a:r>
            <a:r>
              <a:rPr lang="en-US">
                <a:solidFill>
                  <a:schemeClr val="bg1"/>
                </a:solidFill>
              </a:rPr>
              <a:t>LLM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EB88A0D9-A6E8-437B-9B4B-9C08CDEB10E5}"/>
              </a:ext>
            </a:extLst>
          </p:cNvPr>
          <p:cNvSpPr txBox="1">
            <a:spLocks/>
          </p:cNvSpPr>
          <p:nvPr/>
        </p:nvSpPr>
        <p:spPr>
          <a:xfrm>
            <a:off x="7795028" y="2054947"/>
            <a:ext cx="5275607" cy="1601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11480" indent="-41148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6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91540" indent="-34290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2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3716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9202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46888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301752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56616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41148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6634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>
                <a:solidFill>
                  <a:schemeClr val="bg1"/>
                </a:solidFill>
              </a:rPr>
              <a:t>Курс рубль – доллар: 79.34 руб за доллар.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D0F82B85-C9F7-4725-8821-04487FB209E0}"/>
              </a:ext>
            </a:extLst>
          </p:cNvPr>
          <p:cNvCxnSpPr>
            <a:cxnSpLocks/>
          </p:cNvCxnSpPr>
          <p:nvPr/>
        </p:nvCxnSpPr>
        <p:spPr>
          <a:xfrm>
            <a:off x="4619502" y="7146148"/>
            <a:ext cx="20955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05E55ADE-1B88-47EE-89A9-4B68EE14D50C}"/>
              </a:ext>
            </a:extLst>
          </p:cNvPr>
          <p:cNvCxnSpPr>
            <a:cxnSpLocks/>
          </p:cNvCxnSpPr>
          <p:nvPr/>
        </p:nvCxnSpPr>
        <p:spPr>
          <a:xfrm flipH="1">
            <a:off x="11471564" y="7132511"/>
            <a:ext cx="231512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953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vanced RAG">
            <a:extLst>
              <a:ext uri="{FF2B5EF4-FFF2-40B4-BE49-F238E27FC236}">
                <a16:creationId xmlns:a16="http://schemas.microsoft.com/office/drawing/2014/main" id="{228AEB7E-6177-4D1F-9CBB-BA67FD732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17701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690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8906934-FF1E-4CAC-A032-B0CF2CD8ED49}"/>
              </a:ext>
            </a:extLst>
          </p:cNvPr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Преимущества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BD5CF-C7A8-4DFD-BFB6-8F12156A6015}"/>
              </a:ext>
            </a:extLst>
          </p:cNvPr>
          <p:cNvSpPr txBox="1"/>
          <p:nvPr/>
        </p:nvSpPr>
        <p:spPr>
          <a:xfrm>
            <a:off x="2161308" y="2120928"/>
            <a:ext cx="10307784" cy="3970318"/>
          </a:xfrm>
          <a:prstGeom prst="rect">
            <a:avLst/>
          </a:prstGeom>
          <a:solidFill>
            <a:srgbClr val="080808">
              <a:alpha val="18039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Актуальность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800">
                <a:latin typeface="Arial" panose="020B0604020202020204" pitchFamily="34" charset="0"/>
                <a:cs typeface="Arial" panose="020B0604020202020204" pitchFamily="34" charset="0"/>
              </a:rPr>
              <a:t>база обновляется без переобучения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</a:t>
            </a:r>
            <a:r>
              <a:rPr lang="ru-RU" sz="2800">
                <a:latin typeface="Arial" panose="020B0604020202020204" pitchFamily="34" charset="0"/>
                <a:cs typeface="Arial" panose="020B0604020202020204" pitchFamily="34" charset="0"/>
              </a:rPr>
              <a:t>Прозрачность: видны источники информации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Эффективность: нет необходимости в дообучении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Масштабируемость: работает с большими корпусами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07F68881-8B68-4451-B81C-02790A058A62}"/>
              </a:ext>
            </a:extLst>
          </p:cNvPr>
          <p:cNvSpPr/>
          <p:nvPr/>
        </p:nvSpPr>
        <p:spPr>
          <a:xfrm rot="2700000">
            <a:off x="12920353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EB5AB095-2F0E-4B37-BE8D-B6DDE28513B9}"/>
              </a:ext>
            </a:extLst>
          </p:cNvPr>
          <p:cNvSpPr/>
          <p:nvPr/>
        </p:nvSpPr>
        <p:spPr>
          <a:xfrm>
            <a:off x="13597247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18026AD-0595-4FE2-8C25-CA548487A330}"/>
              </a:ext>
            </a:extLst>
          </p:cNvPr>
          <p:cNvCxnSpPr>
            <a:cxnSpLocks/>
          </p:cNvCxnSpPr>
          <p:nvPr/>
        </p:nvCxnSpPr>
        <p:spPr>
          <a:xfrm flipH="1">
            <a:off x="641268" y="629392"/>
            <a:ext cx="1033153" cy="10569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650D951-3F2E-40C3-92CD-EE67C95EAE0C}"/>
              </a:ext>
            </a:extLst>
          </p:cNvPr>
          <p:cNvCxnSpPr>
            <a:cxnSpLocks/>
          </p:cNvCxnSpPr>
          <p:nvPr/>
        </p:nvCxnSpPr>
        <p:spPr>
          <a:xfrm>
            <a:off x="641268" y="1686296"/>
            <a:ext cx="1033153" cy="938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9F1FC23-31BD-4C52-BBA9-FB632FBD09EE}"/>
              </a:ext>
            </a:extLst>
          </p:cNvPr>
          <p:cNvCxnSpPr>
            <a:cxnSpLocks/>
          </p:cNvCxnSpPr>
          <p:nvPr/>
        </p:nvCxnSpPr>
        <p:spPr>
          <a:xfrm flipH="1">
            <a:off x="641268" y="2624447"/>
            <a:ext cx="1033154" cy="947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6CE8AAF8-597D-464E-A205-0BABF64F5394}"/>
              </a:ext>
            </a:extLst>
          </p:cNvPr>
          <p:cNvCxnSpPr>
            <a:cxnSpLocks/>
          </p:cNvCxnSpPr>
          <p:nvPr/>
        </p:nvCxnSpPr>
        <p:spPr>
          <a:xfrm>
            <a:off x="641270" y="3582542"/>
            <a:ext cx="950024" cy="95443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2B883E9-D43F-4072-B13B-86EF6BB02DB5}"/>
              </a:ext>
            </a:extLst>
          </p:cNvPr>
          <p:cNvCxnSpPr>
            <a:cxnSpLocks/>
          </p:cNvCxnSpPr>
          <p:nvPr/>
        </p:nvCxnSpPr>
        <p:spPr>
          <a:xfrm flipH="1">
            <a:off x="641270" y="4547437"/>
            <a:ext cx="914397" cy="104584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C5B467F2-6A5F-4016-B48B-BB03B976F00C}"/>
              </a:ext>
            </a:extLst>
          </p:cNvPr>
          <p:cNvSpPr/>
          <p:nvPr/>
        </p:nvSpPr>
        <p:spPr>
          <a:xfrm>
            <a:off x="1615975" y="156214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457F2477-9FCD-4D03-9E00-1DCF9F98A762}"/>
              </a:ext>
            </a:extLst>
          </p:cNvPr>
          <p:cNvSpPr/>
          <p:nvPr/>
        </p:nvSpPr>
        <p:spPr>
          <a:xfrm>
            <a:off x="13328196" y="1995477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8C636873-8F07-4CFB-B029-096416F196C5}"/>
              </a:ext>
            </a:extLst>
          </p:cNvPr>
          <p:cNvSpPr/>
          <p:nvPr/>
        </p:nvSpPr>
        <p:spPr>
          <a:xfrm>
            <a:off x="3435999" y="-297063"/>
            <a:ext cx="799462" cy="689191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один усеченный угол 15">
            <a:extLst>
              <a:ext uri="{FF2B5EF4-FFF2-40B4-BE49-F238E27FC236}">
                <a16:creationId xmlns:a16="http://schemas.microsoft.com/office/drawing/2014/main" id="{84213769-2C74-4F8F-A499-7C59B4AD766E}"/>
              </a:ext>
            </a:extLst>
          </p:cNvPr>
          <p:cNvSpPr/>
          <p:nvPr/>
        </p:nvSpPr>
        <p:spPr>
          <a:xfrm>
            <a:off x="793790" y="7526546"/>
            <a:ext cx="1318161" cy="131816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5D521-76F1-4F12-BCCC-2B726C0F6377}"/>
              </a:ext>
            </a:extLst>
          </p:cNvPr>
          <p:cNvSpPr txBox="1"/>
          <p:nvPr/>
        </p:nvSpPr>
        <p:spPr>
          <a:xfrm>
            <a:off x="12077204" y="673780"/>
            <a:ext cx="17575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>
                <a:solidFill>
                  <a:srgbClr val="38BDF8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💚</a:t>
            </a:r>
            <a:endParaRPr lang="ru-RU" sz="8800"/>
          </a:p>
        </p:txBody>
      </p:sp>
    </p:spTree>
    <p:extLst>
      <p:ext uri="{BB962C8B-B14F-4D97-AF65-F5344CB8AC3E}">
        <p14:creationId xmlns:p14="http://schemas.microsoft.com/office/powerpoint/2010/main" val="256970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8906934-FF1E-4CAC-A032-B0CF2CD8ED49}"/>
              </a:ext>
            </a:extLst>
          </p:cNvPr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Недостатки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BD5CF-C7A8-4DFD-BFB6-8F12156A6015}"/>
              </a:ext>
            </a:extLst>
          </p:cNvPr>
          <p:cNvSpPr txBox="1"/>
          <p:nvPr/>
        </p:nvSpPr>
        <p:spPr>
          <a:xfrm>
            <a:off x="1983179" y="2120928"/>
            <a:ext cx="10664042" cy="4832092"/>
          </a:xfrm>
          <a:prstGeom prst="rect">
            <a:avLst/>
          </a:prstGeom>
          <a:solidFill>
            <a:srgbClr val="080808">
              <a:alpha val="18039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Зависит от качества поиска</a:t>
            </a: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Не учит модель новым закономерностям</a:t>
            </a: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Требует хорошей индексации и структурирования</a:t>
            </a: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Задержка ответа для извлечения документов</a:t>
            </a: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Не решает проблему с неправильными выводами модели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07F68881-8B68-4451-B81C-02790A058A62}"/>
              </a:ext>
            </a:extLst>
          </p:cNvPr>
          <p:cNvSpPr/>
          <p:nvPr/>
        </p:nvSpPr>
        <p:spPr>
          <a:xfrm rot="2700000">
            <a:off x="12920353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EB5AB095-2F0E-4B37-BE8D-B6DDE28513B9}"/>
              </a:ext>
            </a:extLst>
          </p:cNvPr>
          <p:cNvSpPr/>
          <p:nvPr/>
        </p:nvSpPr>
        <p:spPr>
          <a:xfrm>
            <a:off x="13597247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18026AD-0595-4FE2-8C25-CA548487A330}"/>
              </a:ext>
            </a:extLst>
          </p:cNvPr>
          <p:cNvCxnSpPr>
            <a:cxnSpLocks/>
          </p:cNvCxnSpPr>
          <p:nvPr/>
        </p:nvCxnSpPr>
        <p:spPr>
          <a:xfrm flipH="1">
            <a:off x="641268" y="629392"/>
            <a:ext cx="1033153" cy="10569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650D951-3F2E-40C3-92CD-EE67C95EAE0C}"/>
              </a:ext>
            </a:extLst>
          </p:cNvPr>
          <p:cNvCxnSpPr>
            <a:cxnSpLocks/>
          </p:cNvCxnSpPr>
          <p:nvPr/>
        </p:nvCxnSpPr>
        <p:spPr>
          <a:xfrm>
            <a:off x="641268" y="1686296"/>
            <a:ext cx="1033153" cy="938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9F1FC23-31BD-4C52-BBA9-FB632FBD09EE}"/>
              </a:ext>
            </a:extLst>
          </p:cNvPr>
          <p:cNvCxnSpPr>
            <a:cxnSpLocks/>
          </p:cNvCxnSpPr>
          <p:nvPr/>
        </p:nvCxnSpPr>
        <p:spPr>
          <a:xfrm flipH="1">
            <a:off x="641268" y="2624447"/>
            <a:ext cx="1033154" cy="947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6CE8AAF8-597D-464E-A205-0BABF64F5394}"/>
              </a:ext>
            </a:extLst>
          </p:cNvPr>
          <p:cNvCxnSpPr>
            <a:cxnSpLocks/>
          </p:cNvCxnSpPr>
          <p:nvPr/>
        </p:nvCxnSpPr>
        <p:spPr>
          <a:xfrm>
            <a:off x="641270" y="3582542"/>
            <a:ext cx="950024" cy="95443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2B883E9-D43F-4072-B13B-86EF6BB02DB5}"/>
              </a:ext>
            </a:extLst>
          </p:cNvPr>
          <p:cNvCxnSpPr>
            <a:cxnSpLocks/>
          </p:cNvCxnSpPr>
          <p:nvPr/>
        </p:nvCxnSpPr>
        <p:spPr>
          <a:xfrm flipH="1">
            <a:off x="641270" y="4547437"/>
            <a:ext cx="914397" cy="104584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C5B467F2-6A5F-4016-B48B-BB03B976F00C}"/>
              </a:ext>
            </a:extLst>
          </p:cNvPr>
          <p:cNvSpPr/>
          <p:nvPr/>
        </p:nvSpPr>
        <p:spPr>
          <a:xfrm>
            <a:off x="1615975" y="156214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457F2477-9FCD-4D03-9E00-1DCF9F98A762}"/>
              </a:ext>
            </a:extLst>
          </p:cNvPr>
          <p:cNvSpPr/>
          <p:nvPr/>
        </p:nvSpPr>
        <p:spPr>
          <a:xfrm>
            <a:off x="13328196" y="1995477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8C636873-8F07-4CFB-B029-096416F196C5}"/>
              </a:ext>
            </a:extLst>
          </p:cNvPr>
          <p:cNvSpPr/>
          <p:nvPr/>
        </p:nvSpPr>
        <p:spPr>
          <a:xfrm>
            <a:off x="3435999" y="-297063"/>
            <a:ext cx="799462" cy="689191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один усеченный угол 15">
            <a:extLst>
              <a:ext uri="{FF2B5EF4-FFF2-40B4-BE49-F238E27FC236}">
                <a16:creationId xmlns:a16="http://schemas.microsoft.com/office/drawing/2014/main" id="{84213769-2C74-4F8F-A499-7C59B4AD766E}"/>
              </a:ext>
            </a:extLst>
          </p:cNvPr>
          <p:cNvSpPr/>
          <p:nvPr/>
        </p:nvSpPr>
        <p:spPr>
          <a:xfrm>
            <a:off x="793790" y="7526546"/>
            <a:ext cx="1318161" cy="131816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6E9109-C2D8-49F8-9EDB-D3898F86EB1F}"/>
              </a:ext>
            </a:extLst>
          </p:cNvPr>
          <p:cNvSpPr txBox="1"/>
          <p:nvPr/>
        </p:nvSpPr>
        <p:spPr>
          <a:xfrm>
            <a:off x="12211241" y="275451"/>
            <a:ext cx="1496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>
                <a:solidFill>
                  <a:srgbClr val="38BDF8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⚠️</a:t>
            </a:r>
            <a:endParaRPr lang="ru-RU" sz="7200"/>
          </a:p>
        </p:txBody>
      </p:sp>
    </p:spTree>
    <p:extLst>
      <p:ext uri="{BB962C8B-B14F-4D97-AF65-F5344CB8AC3E}">
        <p14:creationId xmlns:p14="http://schemas.microsoft.com/office/powerpoint/2010/main" val="1801056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C67F6A-FA58-433A-9470-1D8044C3D366}"/>
              </a:ext>
            </a:extLst>
          </p:cNvPr>
          <p:cNvSpPr txBox="1"/>
          <p:nvPr/>
        </p:nvSpPr>
        <p:spPr>
          <a:xfrm>
            <a:off x="4823650" y="2057400"/>
            <a:ext cx="391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RAG-Fusion</a:t>
            </a:r>
          </a:p>
          <a:p>
            <a:r>
              <a:rPr lang="ru-RU"/>
              <a:t>Полный пример процесса </a:t>
            </a:r>
            <a:r>
              <a:rPr lang="en-US"/>
              <a:t>RAG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230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Fine-Tuning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1889759"/>
            <a:ext cx="5642491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Fine-Tuning (тонкая настройка) — это процесс изменения </a:t>
            </a:r>
            <a:r>
              <a:rPr lang="en-US" sz="175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всех</a:t>
            </a: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весовых коэффициентов модели на новом, специализированном датасете. Это сродни переобучению сотрудника: вы берете опытного профессионала и погружаете его в специфику новой работы.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367449"/>
            <a:ext cx="564249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300"/>
              </a:lnSpc>
              <a:buSzPct val="100000"/>
              <a:buChar char="•"/>
            </a:pPr>
            <a:r>
              <a:rPr lang="en-US" sz="175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Глубокая адаптация:</a:t>
            </a: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Идеально для задач, где важен стиль повествования (tone of voice) или соблюдение строгих форматов.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331141"/>
            <a:ext cx="564249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300"/>
              </a:lnSpc>
              <a:buSzPct val="100000"/>
              <a:buChar char="•"/>
            </a:pPr>
            <a:r>
              <a:rPr lang="en-US" sz="175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Высокая цена:</a:t>
            </a: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Требует мощнейших GPU-кластеров, так как нужно хранить и обновлять миллиарды параметров.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6294833"/>
            <a:ext cx="564249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300"/>
              </a:lnSpc>
              <a:buSzPct val="100000"/>
              <a:buChar char="•"/>
            </a:pPr>
            <a:r>
              <a:rPr lang="en-US" sz="175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Сложность масштабирования:</a:t>
            </a: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Для каждой новой задачи приходится хранить отдельную огромную копию модели.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194000" y="2774156"/>
            <a:ext cx="564261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8194" name="Picture 2" descr="Guide on How to Fine-Tune Large Language Models (LLMs)">
            <a:extLst>
              <a:ext uri="{FF2B5EF4-FFF2-40B4-BE49-F238E27FC236}">
                <a16:creationId xmlns:a16="http://schemas.microsoft.com/office/drawing/2014/main" id="{BD18BD87-7574-4BA1-B04F-B39A0172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67" y="1774364"/>
            <a:ext cx="7200718" cy="376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8906934-FF1E-4CAC-A032-B0CF2CD8ED49}"/>
              </a:ext>
            </a:extLst>
          </p:cNvPr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Преимущества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 Full</a:t>
            </a: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Fine-Tuning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BD5CF-C7A8-4DFD-BFB6-8F12156A6015}"/>
              </a:ext>
            </a:extLst>
          </p:cNvPr>
          <p:cNvSpPr txBox="1"/>
          <p:nvPr/>
        </p:nvSpPr>
        <p:spPr>
          <a:xfrm>
            <a:off x="2161308" y="2120928"/>
            <a:ext cx="10307784" cy="3970318"/>
          </a:xfrm>
          <a:prstGeom prst="rect">
            <a:avLst/>
          </a:prstGeom>
          <a:solidFill>
            <a:srgbClr val="080808">
              <a:alpha val="18039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Актуальность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800">
                <a:latin typeface="Arial" panose="020B0604020202020204" pitchFamily="34" charset="0"/>
                <a:cs typeface="Arial" panose="020B0604020202020204" pitchFamily="34" charset="0"/>
              </a:rPr>
              <a:t>база обновляется без переобучения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</a:t>
            </a:r>
            <a:r>
              <a:rPr lang="ru-RU" sz="2800">
                <a:latin typeface="Arial" panose="020B0604020202020204" pitchFamily="34" charset="0"/>
                <a:cs typeface="Arial" panose="020B0604020202020204" pitchFamily="34" charset="0"/>
              </a:rPr>
              <a:t>Прозрачность: видны источники информации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Эффективность: нет необходимости в дообучении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Масштабируемость: работает с большими корпусами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07F68881-8B68-4451-B81C-02790A058A62}"/>
              </a:ext>
            </a:extLst>
          </p:cNvPr>
          <p:cNvSpPr/>
          <p:nvPr/>
        </p:nvSpPr>
        <p:spPr>
          <a:xfrm rot="2700000">
            <a:off x="12920353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EB5AB095-2F0E-4B37-BE8D-B6DDE28513B9}"/>
              </a:ext>
            </a:extLst>
          </p:cNvPr>
          <p:cNvSpPr/>
          <p:nvPr/>
        </p:nvSpPr>
        <p:spPr>
          <a:xfrm>
            <a:off x="13597247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18026AD-0595-4FE2-8C25-CA548487A330}"/>
              </a:ext>
            </a:extLst>
          </p:cNvPr>
          <p:cNvCxnSpPr>
            <a:cxnSpLocks/>
          </p:cNvCxnSpPr>
          <p:nvPr/>
        </p:nvCxnSpPr>
        <p:spPr>
          <a:xfrm flipH="1">
            <a:off x="641268" y="629392"/>
            <a:ext cx="1033153" cy="10569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650D951-3F2E-40C3-92CD-EE67C95EAE0C}"/>
              </a:ext>
            </a:extLst>
          </p:cNvPr>
          <p:cNvCxnSpPr>
            <a:cxnSpLocks/>
          </p:cNvCxnSpPr>
          <p:nvPr/>
        </p:nvCxnSpPr>
        <p:spPr>
          <a:xfrm>
            <a:off x="641268" y="1686296"/>
            <a:ext cx="1033153" cy="938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9F1FC23-31BD-4C52-BBA9-FB632FBD09EE}"/>
              </a:ext>
            </a:extLst>
          </p:cNvPr>
          <p:cNvCxnSpPr>
            <a:cxnSpLocks/>
          </p:cNvCxnSpPr>
          <p:nvPr/>
        </p:nvCxnSpPr>
        <p:spPr>
          <a:xfrm flipH="1">
            <a:off x="641268" y="2624447"/>
            <a:ext cx="1033154" cy="947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6CE8AAF8-597D-464E-A205-0BABF64F5394}"/>
              </a:ext>
            </a:extLst>
          </p:cNvPr>
          <p:cNvCxnSpPr>
            <a:cxnSpLocks/>
          </p:cNvCxnSpPr>
          <p:nvPr/>
        </p:nvCxnSpPr>
        <p:spPr>
          <a:xfrm>
            <a:off x="641270" y="3582542"/>
            <a:ext cx="950024" cy="95443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2B883E9-D43F-4072-B13B-86EF6BB02DB5}"/>
              </a:ext>
            </a:extLst>
          </p:cNvPr>
          <p:cNvCxnSpPr>
            <a:cxnSpLocks/>
          </p:cNvCxnSpPr>
          <p:nvPr/>
        </p:nvCxnSpPr>
        <p:spPr>
          <a:xfrm flipH="1">
            <a:off x="641270" y="4547437"/>
            <a:ext cx="914397" cy="104584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C5B467F2-6A5F-4016-B48B-BB03B976F00C}"/>
              </a:ext>
            </a:extLst>
          </p:cNvPr>
          <p:cNvSpPr/>
          <p:nvPr/>
        </p:nvSpPr>
        <p:spPr>
          <a:xfrm>
            <a:off x="1615975" y="156214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457F2477-9FCD-4D03-9E00-1DCF9F98A762}"/>
              </a:ext>
            </a:extLst>
          </p:cNvPr>
          <p:cNvSpPr/>
          <p:nvPr/>
        </p:nvSpPr>
        <p:spPr>
          <a:xfrm>
            <a:off x="13328196" y="1995477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8C636873-8F07-4CFB-B029-096416F196C5}"/>
              </a:ext>
            </a:extLst>
          </p:cNvPr>
          <p:cNvSpPr/>
          <p:nvPr/>
        </p:nvSpPr>
        <p:spPr>
          <a:xfrm>
            <a:off x="3435999" y="-297063"/>
            <a:ext cx="799462" cy="689191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один усеченный угол 15">
            <a:extLst>
              <a:ext uri="{FF2B5EF4-FFF2-40B4-BE49-F238E27FC236}">
                <a16:creationId xmlns:a16="http://schemas.microsoft.com/office/drawing/2014/main" id="{84213769-2C74-4F8F-A499-7C59B4AD766E}"/>
              </a:ext>
            </a:extLst>
          </p:cNvPr>
          <p:cNvSpPr/>
          <p:nvPr/>
        </p:nvSpPr>
        <p:spPr>
          <a:xfrm>
            <a:off x="793790" y="7526546"/>
            <a:ext cx="1318161" cy="131816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5D521-76F1-4F12-BCCC-2B726C0F6377}"/>
              </a:ext>
            </a:extLst>
          </p:cNvPr>
          <p:cNvSpPr txBox="1"/>
          <p:nvPr/>
        </p:nvSpPr>
        <p:spPr>
          <a:xfrm>
            <a:off x="12077204" y="673780"/>
            <a:ext cx="17575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>
                <a:solidFill>
                  <a:srgbClr val="38BDF8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💚</a:t>
            </a:r>
            <a:endParaRPr lang="ru-RU" sz="8800"/>
          </a:p>
        </p:txBody>
      </p:sp>
    </p:spTree>
    <p:extLst>
      <p:ext uri="{BB962C8B-B14F-4D97-AF65-F5344CB8AC3E}">
        <p14:creationId xmlns:p14="http://schemas.microsoft.com/office/powerpoint/2010/main" val="89369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24" y="452756"/>
            <a:ext cx="10785276" cy="428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40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Почему адаптация </a:t>
            </a:r>
            <a:r>
              <a:rPr lang="en-US" sz="4000" b="1" err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моделей</a:t>
            </a:r>
            <a:r>
              <a:rPr lang="en-US" sz="40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 критически важна?</a:t>
            </a:r>
            <a:endParaRPr lang="en-US" sz="400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61843" y="1251228"/>
            <a:ext cx="7500582" cy="1919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Большие языковые модели (LLM), такие как GPT-4, обладают невероятными базовыми знаниями, полученными из огромных массивов данных. Однако «из коробки» они являются универсалами, а не специалистами. Им часто не хватает понимания специфической терминологии, корпоративного стиля или актуальных данных вашей компании.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0" y="2044621"/>
            <a:ext cx="5222676" cy="522267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54224" y="3481388"/>
            <a:ext cx="7508201" cy="2093912"/>
          </a:xfrm>
          <a:prstGeom prst="roundRect">
            <a:avLst>
              <a:gd name="adj" fmla="val 3800"/>
            </a:avLst>
          </a:prstGeom>
          <a:solidFill>
            <a:srgbClr val="0070C0"/>
          </a:solidFill>
          <a:ln w="15240">
            <a:solidFill>
              <a:srgbClr val="75BAE6"/>
            </a:solidFill>
            <a:prstDash val="solid"/>
          </a:ln>
        </p:spPr>
        <p:txBody>
          <a:bodyPr/>
          <a:lstStyle/>
          <a:p>
            <a:endParaRPr lang="ru-RU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833180" y="3765317"/>
            <a:ext cx="589220" cy="589220"/>
          </a:xfrm>
          <a:prstGeom prst="roundRect">
            <a:avLst>
              <a:gd name="adj" fmla="val 23095424"/>
            </a:avLst>
          </a:prstGeom>
          <a:solidFill>
            <a:srgbClr val="75BAE6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78" y="3927315"/>
            <a:ext cx="265104" cy="2651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01356" y="3780306"/>
            <a:ext cx="3387863" cy="529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Точность и контекст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56167" y="4435732"/>
            <a:ext cx="7006708" cy="919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Адаптация позволяет модели «погрузиться» в вашу предметную область, выдавая не общие, а экспертные ответы.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461843" y="5737298"/>
            <a:ext cx="7500581" cy="2068161"/>
          </a:xfrm>
          <a:prstGeom prst="roundRect">
            <a:avLst>
              <a:gd name="adj" fmla="val 3800"/>
            </a:avLst>
          </a:prstGeom>
          <a:solidFill>
            <a:srgbClr val="0070C0"/>
          </a:solidFill>
          <a:ln w="15240">
            <a:solidFill>
              <a:srgbClr val="75BAE6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827134" y="5929482"/>
            <a:ext cx="595266" cy="595266"/>
          </a:xfrm>
          <a:prstGeom prst="roundRect">
            <a:avLst>
              <a:gd name="adj" fmla="val 23095424"/>
            </a:avLst>
          </a:prstGeom>
          <a:solidFill>
            <a:srgbClr val="75BAE6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795" y="6093143"/>
            <a:ext cx="267824" cy="26782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09005" y="6997937"/>
            <a:ext cx="649307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000">
              <a:latin typeface="Arial Rounded MT Bold" panose="020F0704030504030204" pitchFamily="34" charset="0"/>
            </a:endParaRPr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0B49A96B-1A71-4C7E-92B3-2EE69088252C}"/>
              </a:ext>
            </a:extLst>
          </p:cNvPr>
          <p:cNvSpPr/>
          <p:nvPr/>
        </p:nvSpPr>
        <p:spPr>
          <a:xfrm>
            <a:off x="1775277" y="6052933"/>
            <a:ext cx="3387863" cy="529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ru-RU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</a:rPr>
              <a:t>Главный вызов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1C372797-8538-4BF5-A7CB-6F3906F1AED0}"/>
              </a:ext>
            </a:extLst>
          </p:cNvPr>
          <p:cNvSpPr/>
          <p:nvPr/>
        </p:nvSpPr>
        <p:spPr>
          <a:xfrm>
            <a:off x="822127" y="6674340"/>
            <a:ext cx="6940748" cy="919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Основной барьер — это баланс между качеством результата и колоссальной стоимостью вычислений и памяти.</a:t>
            </a:r>
            <a:endParaRPr lang="en-US" sz="200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8906934-FF1E-4CAC-A032-B0CF2CD8ED49}"/>
              </a:ext>
            </a:extLst>
          </p:cNvPr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Недостатки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 Full Fine-tuning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BD5CF-C7A8-4DFD-BFB6-8F12156A6015}"/>
              </a:ext>
            </a:extLst>
          </p:cNvPr>
          <p:cNvSpPr txBox="1"/>
          <p:nvPr/>
        </p:nvSpPr>
        <p:spPr>
          <a:xfrm>
            <a:off x="1983179" y="2120928"/>
            <a:ext cx="10664042" cy="4832092"/>
          </a:xfrm>
          <a:prstGeom prst="rect">
            <a:avLst/>
          </a:prstGeom>
          <a:solidFill>
            <a:srgbClr val="080808">
              <a:alpha val="18039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Зависит от качества поиска</a:t>
            </a: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Не учит модель новым закономерностям</a:t>
            </a: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Требует хорошей индексации и структурирования</a:t>
            </a: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Задержка ответа для извлечения документов</a:t>
            </a: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Не решает проблему с неправильными выводами модели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07F68881-8B68-4451-B81C-02790A058A62}"/>
              </a:ext>
            </a:extLst>
          </p:cNvPr>
          <p:cNvSpPr/>
          <p:nvPr/>
        </p:nvSpPr>
        <p:spPr>
          <a:xfrm rot="2700000">
            <a:off x="12920353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EB5AB095-2F0E-4B37-BE8D-B6DDE28513B9}"/>
              </a:ext>
            </a:extLst>
          </p:cNvPr>
          <p:cNvSpPr/>
          <p:nvPr/>
        </p:nvSpPr>
        <p:spPr>
          <a:xfrm>
            <a:off x="13597247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18026AD-0595-4FE2-8C25-CA548487A330}"/>
              </a:ext>
            </a:extLst>
          </p:cNvPr>
          <p:cNvCxnSpPr>
            <a:cxnSpLocks/>
          </p:cNvCxnSpPr>
          <p:nvPr/>
        </p:nvCxnSpPr>
        <p:spPr>
          <a:xfrm flipH="1">
            <a:off x="641268" y="629392"/>
            <a:ext cx="1033153" cy="10569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650D951-3F2E-40C3-92CD-EE67C95EAE0C}"/>
              </a:ext>
            </a:extLst>
          </p:cNvPr>
          <p:cNvCxnSpPr>
            <a:cxnSpLocks/>
          </p:cNvCxnSpPr>
          <p:nvPr/>
        </p:nvCxnSpPr>
        <p:spPr>
          <a:xfrm>
            <a:off x="641268" y="1686296"/>
            <a:ext cx="1033153" cy="938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9F1FC23-31BD-4C52-BBA9-FB632FBD09EE}"/>
              </a:ext>
            </a:extLst>
          </p:cNvPr>
          <p:cNvCxnSpPr>
            <a:cxnSpLocks/>
          </p:cNvCxnSpPr>
          <p:nvPr/>
        </p:nvCxnSpPr>
        <p:spPr>
          <a:xfrm flipH="1">
            <a:off x="641268" y="2624447"/>
            <a:ext cx="1033154" cy="947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6CE8AAF8-597D-464E-A205-0BABF64F5394}"/>
              </a:ext>
            </a:extLst>
          </p:cNvPr>
          <p:cNvCxnSpPr>
            <a:cxnSpLocks/>
          </p:cNvCxnSpPr>
          <p:nvPr/>
        </p:nvCxnSpPr>
        <p:spPr>
          <a:xfrm>
            <a:off x="641270" y="3582542"/>
            <a:ext cx="950024" cy="95443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2B883E9-D43F-4072-B13B-86EF6BB02DB5}"/>
              </a:ext>
            </a:extLst>
          </p:cNvPr>
          <p:cNvCxnSpPr>
            <a:cxnSpLocks/>
          </p:cNvCxnSpPr>
          <p:nvPr/>
        </p:nvCxnSpPr>
        <p:spPr>
          <a:xfrm flipH="1">
            <a:off x="641270" y="4547437"/>
            <a:ext cx="914397" cy="104584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C5B467F2-6A5F-4016-B48B-BB03B976F00C}"/>
              </a:ext>
            </a:extLst>
          </p:cNvPr>
          <p:cNvSpPr/>
          <p:nvPr/>
        </p:nvSpPr>
        <p:spPr>
          <a:xfrm>
            <a:off x="1615975" y="156214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457F2477-9FCD-4D03-9E00-1DCF9F98A762}"/>
              </a:ext>
            </a:extLst>
          </p:cNvPr>
          <p:cNvSpPr/>
          <p:nvPr/>
        </p:nvSpPr>
        <p:spPr>
          <a:xfrm>
            <a:off x="13328196" y="1995477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8C636873-8F07-4CFB-B029-096416F196C5}"/>
              </a:ext>
            </a:extLst>
          </p:cNvPr>
          <p:cNvSpPr/>
          <p:nvPr/>
        </p:nvSpPr>
        <p:spPr>
          <a:xfrm>
            <a:off x="3435999" y="-297063"/>
            <a:ext cx="799462" cy="689191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один усеченный угол 15">
            <a:extLst>
              <a:ext uri="{FF2B5EF4-FFF2-40B4-BE49-F238E27FC236}">
                <a16:creationId xmlns:a16="http://schemas.microsoft.com/office/drawing/2014/main" id="{84213769-2C74-4F8F-A499-7C59B4AD766E}"/>
              </a:ext>
            </a:extLst>
          </p:cNvPr>
          <p:cNvSpPr/>
          <p:nvPr/>
        </p:nvSpPr>
        <p:spPr>
          <a:xfrm>
            <a:off x="793790" y="7526546"/>
            <a:ext cx="1318161" cy="131816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6E9109-C2D8-49F8-9EDB-D3898F86EB1F}"/>
              </a:ext>
            </a:extLst>
          </p:cNvPr>
          <p:cNvSpPr txBox="1"/>
          <p:nvPr/>
        </p:nvSpPr>
        <p:spPr>
          <a:xfrm>
            <a:off x="12211241" y="275451"/>
            <a:ext cx="1496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>
                <a:solidFill>
                  <a:srgbClr val="38BDF8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⚠️</a:t>
            </a:r>
            <a:endParaRPr lang="ru-RU" sz="7200"/>
          </a:p>
        </p:txBody>
      </p:sp>
    </p:spTree>
    <p:extLst>
      <p:ext uri="{BB962C8B-B14F-4D97-AF65-F5344CB8AC3E}">
        <p14:creationId xmlns:p14="http://schemas.microsoft.com/office/powerpoint/2010/main" val="4044959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499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427" y="658654"/>
            <a:ext cx="11183779" cy="699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2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LoRA: Эффективность через математику</a:t>
            </a:r>
            <a:endParaRPr lang="en-US" sz="420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3427" y="1874877"/>
            <a:ext cx="6299240" cy="1398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Low-Rank Adaptation (LoRA) — это революционный метод PEFT (Parameter-Efficient Fine-Tuning). Вместо того чтобы менять всю гигантскую матрицу весов модели, мы замораживаем её и добавляем небольшие обучаемые матрицы-адаптеры.</a:t>
            </a:r>
            <a:endParaRPr lang="en-US" sz="1650">
              <a:latin typeface="Arial Rounded MT Bold" panose="020F07040305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3427" y="3467576"/>
            <a:ext cx="6299240" cy="1119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 основе лежит идея разложения матриц. Представьте, что вместо изменения миллиона чисел, вы настраиваете всего пару тысяч коэффициентов, которые корректируют поведение основной модели.</a:t>
            </a:r>
            <a:endParaRPr lang="en-US" sz="1650">
              <a:latin typeface="Arial Rounded MT Bold" panose="020F0704030504030204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753427" y="5273159"/>
            <a:ext cx="4195048" cy="710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100x</a:t>
            </a:r>
            <a:endParaRPr lang="en-US" sz="5550">
              <a:latin typeface="Arial Rounded MT Bold" panose="020F070403050403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505545" y="6252567"/>
            <a:ext cx="2690812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1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Экономия памяти</a:t>
            </a:r>
            <a:endParaRPr lang="en-US" sz="2100">
              <a:latin typeface="Arial Rounded MT Bold" panose="020F070403050403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753427" y="6731437"/>
            <a:ext cx="4195048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Снижение количества обучаемых параметров в сотни раз.</a:t>
            </a:r>
            <a:endParaRPr lang="en-US" sz="1650">
              <a:latin typeface="Arial Rounded MT Bold" panose="020F0704030504030204" pitchFamily="34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5217557" y="5273159"/>
            <a:ext cx="4195167" cy="710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~1%</a:t>
            </a:r>
            <a:endParaRPr lang="en-US" sz="5550">
              <a:latin typeface="Arial Rounded MT Bold" panose="020F0704030504030204" pitchFamily="34" charset="0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5969675" y="6252567"/>
            <a:ext cx="2690812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1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Размер весов</a:t>
            </a:r>
            <a:endParaRPr lang="en-US" sz="2100">
              <a:latin typeface="Arial Rounded MT Bold" panose="020F0704030504030204" pitchFamily="34" charset="0"/>
            </a:endParaRPr>
          </a:p>
        </p:txBody>
      </p:sp>
      <p:sp>
        <p:nvSpPr>
          <p:cNvPr id="21" name="Text 14"/>
          <p:cNvSpPr/>
          <p:nvPr/>
        </p:nvSpPr>
        <p:spPr>
          <a:xfrm>
            <a:off x="5217557" y="6731437"/>
            <a:ext cx="4195167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Адаптеры занимают крошечную долю от размера исходной модели.</a:t>
            </a:r>
            <a:endParaRPr lang="en-US" sz="1650">
              <a:latin typeface="Arial Rounded MT Bold" panose="020F0704030504030204" pitchFamily="34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9681805" y="5273159"/>
            <a:ext cx="4195048" cy="710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8192</a:t>
            </a:r>
            <a:endParaRPr lang="en-US" sz="5550">
              <a:latin typeface="Arial Rounded MT Bold" panose="020F0704030504030204" pitchFamily="34" charset="0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10433923" y="6252567"/>
            <a:ext cx="2690812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1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Оптимизация</a:t>
            </a:r>
            <a:endParaRPr lang="en-US" sz="2100">
              <a:latin typeface="Arial Rounded MT Bold" panose="020F0704030504030204" pitchFamily="34" charset="0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9681805" y="6731437"/>
            <a:ext cx="4195048" cy="839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Огромные матрицы (например, 8192×8192) заменяются произведением малых (8192×8 и 8×8192).</a:t>
            </a:r>
            <a:endParaRPr lang="en-US" sz="1650">
              <a:latin typeface="Arial Rounded MT Bold" panose="020F0704030504030204" pitchFamily="34" charset="0"/>
            </a:endParaRPr>
          </a:p>
        </p:txBody>
      </p:sp>
      <p:pic>
        <p:nvPicPr>
          <p:cNvPr id="12290" name="Picture 2" descr="LLM Optimization: LoRA and QLoRA | Towards Data Science">
            <a:extLst>
              <a:ext uri="{FF2B5EF4-FFF2-40B4-BE49-F238E27FC236}">
                <a16:creationId xmlns:a16="http://schemas.microsoft.com/office/drawing/2014/main" id="{A552638B-0BA4-47EA-A149-D444D8408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589" y="1673930"/>
            <a:ext cx="5079264" cy="328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274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543" y="783431"/>
            <a:ext cx="7686913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0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QLoRA: Доступность для каждого</a:t>
            </a:r>
            <a:endParaRPr lang="en-US" sz="405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28543" y="2448639"/>
            <a:ext cx="7686913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QLoRA (Quantized LoRA) идет еще дальше, демократизируя доступ к дообучению. Этот метод комбинирует эффективность LoRA с агрессивным квантованием.</a:t>
            </a:r>
            <a:endParaRPr lang="en-US">
              <a:latin typeface="Arial Rounded MT Bold" panose="020F070403050403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28543" y="3706891"/>
            <a:ext cx="3739396" cy="2277666"/>
          </a:xfrm>
          <a:prstGeom prst="roundRect">
            <a:avLst>
              <a:gd name="adj" fmla="val 3839"/>
            </a:avLst>
          </a:prstGeom>
          <a:solidFill>
            <a:srgbClr val="101620"/>
          </a:solidFill>
          <a:ln w="22860">
            <a:solidFill>
              <a:srgbClr val="063E5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9525" y="3937872"/>
            <a:ext cx="260211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Квантование 4-bit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59525" y="4401026"/>
            <a:ext cx="3277433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Базовая модель сжимается до 4-битного представления (вместо стандартных 16 или 32 бит), сохраняя при этом почти полную точность работы.</a:t>
            </a:r>
            <a:endParaRPr lang="en-US" sz="1600">
              <a:latin typeface="Arial Rounded MT Bold" panose="020F070403050403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76061" y="3706891"/>
            <a:ext cx="3739396" cy="2277666"/>
          </a:xfrm>
          <a:prstGeom prst="roundRect">
            <a:avLst>
              <a:gd name="adj" fmla="val 3839"/>
            </a:avLst>
          </a:prstGeom>
          <a:solidFill>
            <a:srgbClr val="101620"/>
          </a:solidFill>
          <a:ln w="22860">
            <a:solidFill>
              <a:srgbClr val="063E5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07042" y="3937872"/>
            <a:ext cx="2816423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Доступность железа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907042" y="4401026"/>
            <a:ext cx="3277433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Это позволяет запускать и дообучать модели масштаба 65B параметров даже на одной потребительской видеокарте, что раньше было невозможно.</a:t>
            </a:r>
            <a:endParaRPr lang="en-US" sz="1600">
              <a:latin typeface="Arial Rounded MT Bold" panose="020F070403050403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28543" y="6192678"/>
            <a:ext cx="7686913" cy="1466136"/>
          </a:xfrm>
          <a:prstGeom prst="roundRect">
            <a:avLst>
              <a:gd name="adj" fmla="val 5963"/>
            </a:avLst>
          </a:prstGeom>
          <a:solidFill>
            <a:srgbClr val="101620"/>
          </a:solidFill>
          <a:ln w="22860">
            <a:solidFill>
              <a:srgbClr val="063E5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59525" y="6423659"/>
            <a:ext cx="260211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Компромиссы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59525" y="6886813"/>
            <a:ext cx="722495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Чуть более медленные вычисления при обучении из-за деквантования «на лету», но колоссальная экономия видеопамяти.</a:t>
            </a:r>
            <a:endParaRPr lang="en-US" sz="160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319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737235"/>
            <a:ext cx="10741938" cy="708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2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Сравнительный анализ: Что выбрать?</a:t>
            </a:r>
            <a:endParaRPr lang="en-US" sz="425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62714" y="1881307"/>
            <a:ext cx="13104971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Выбор метода зависит от ваших ограничений по ресурсам и требований к результату.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62714" y="2409825"/>
            <a:ext cx="13104971" cy="5082540"/>
          </a:xfrm>
          <a:prstGeom prst="roundRect">
            <a:avLst>
              <a:gd name="adj" fmla="val 180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334" y="2417445"/>
            <a:ext cx="13089731" cy="5600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8219" y="2555796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Метод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64462" y="2555796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Идеально для...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36894" y="2555796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Стоимость ресурсов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809327" y="2555796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Риски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70334" y="2977515"/>
            <a:ext cx="13089731" cy="11268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88219" y="3115866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RAG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264462" y="3115866"/>
            <a:ext cx="2829044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Актуальных данных, поиска по документам, ответов на вопросы.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36894" y="3115866"/>
            <a:ext cx="282904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Низкая (только инференс и БД)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809327" y="3115866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Модель не меняет стиль общения.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70334" y="4104323"/>
            <a:ext cx="13089731" cy="11268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88219" y="4242673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Fine-Tuning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4264462" y="4242673"/>
            <a:ext cx="2829044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Радикального изменения поведения, обучения новым навыкам.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536894" y="4242673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Очень высокая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0809327" y="4242673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«Забывание» старых знаний.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70334" y="5231130"/>
            <a:ext cx="13089731" cy="11268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88219" y="5369481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LoRA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4264462" y="5369481"/>
            <a:ext cx="2829044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Баланса качества и скорости, адаптации под задачи бизнеса.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536894" y="5369481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Средняя / Низкая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0809327" y="5369481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Меньшая гибкость, чем у полного FT.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70334" y="6357938"/>
            <a:ext cx="13089731" cy="11268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88219" y="6496288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QLoRA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264462" y="6496288"/>
            <a:ext cx="2829044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Обучения огромных моделей на ограниченном железе.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536894" y="6496288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Минимальная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0809327" y="6496288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Незначительное падение точности.</a:t>
            </a:r>
            <a:endParaRPr lang="en-US" sz="170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9981"/>
            <a:ext cx="9473684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Реальные сценарии применения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90725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87741"/>
            <a:ext cx="3494246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Умная поддержка (RAG)</a:t>
            </a:r>
            <a:endParaRPr lang="en-US" sz="2200">
              <a:latin typeface="Arial Rounded MT Bold" panose="020F07040305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292328"/>
            <a:ext cx="4158615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Чат-бот первой линии техподдержки. Он мгновенно находит ответы в обновляемой базе знаний (Wiki), не требуя переобучения при изменении тарифов.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1990725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787741"/>
            <a:ext cx="4158615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Медицинский ассистент (Fine-Tuning)</a:t>
            </a:r>
            <a:endParaRPr lang="en-US" sz="2200">
              <a:latin typeface="Arial Rounded MT Bold" panose="020F070403050403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35893" y="5660827"/>
            <a:ext cx="4158615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Генерация медицинских заключений в строгом формате. Модель обучена на тысячах реальных анонимизированных историй болезни для точного копирования стиля врачей.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1990725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787741"/>
            <a:ext cx="3358277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Локальный ИИ (QLoRA)</a:t>
            </a:r>
            <a:endParaRPr lang="en-US" sz="2200">
              <a:latin typeface="Arial Rounded MT Bold" panose="020F070403050403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677995" y="5292328"/>
            <a:ext cx="4158615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Аналитическая система для стартапа, работающая на одном сервере. Модель LLaMA-70B дообучена на специфических финансовых отчетах без аренды дорогих кластеров.</a:t>
            </a:r>
            <a:endParaRPr lang="en-US" sz="175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59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844" y="2853452"/>
            <a:ext cx="4750713" cy="608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40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Итоговая стратегия</a:t>
            </a:r>
            <a:endParaRPr lang="en-US" sz="400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54844" y="3742134"/>
            <a:ext cx="13320712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Нет универсального «лучшего» метода — есть наиболее подходящий под ваши ограничения.</a:t>
            </a:r>
            <a:endParaRPr lang="en-US" sz="2400">
              <a:latin typeface="Arial Rounded MT Bold" panose="020F070403050403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44" y="4195882"/>
            <a:ext cx="935593" cy="11226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77484" y="4382929"/>
            <a:ext cx="3121819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Нужна скорость и факты?</a:t>
            </a:r>
            <a:endParaRPr lang="en-US" sz="2400">
              <a:latin typeface="Arial Rounded MT Bold" panose="020F070403050403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777484" y="4799171"/>
            <a:ext cx="12198072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Выбирайте </a:t>
            </a:r>
            <a:r>
              <a:rPr lang="en-US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RAG</a:t>
            </a: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. Это самый быстрый способ дать модели знания о вашем бизнесе без риска галлюцинаций.</a:t>
            </a:r>
            <a:endParaRPr lang="en-US">
              <a:latin typeface="Arial Rounded MT Bold" panose="020F0704030504030204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44" y="5318522"/>
            <a:ext cx="935593" cy="11226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77484" y="5505569"/>
            <a:ext cx="3213973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Нужен стиль и поведение?</a:t>
            </a:r>
            <a:endParaRPr lang="en-US" sz="2400">
              <a:latin typeface="Arial Rounded MT Bold" panose="020F070403050403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777484" y="5921812"/>
            <a:ext cx="12198072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Используйте </a:t>
            </a:r>
            <a:r>
              <a:rPr lang="en-US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LoRA</a:t>
            </a: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или </a:t>
            </a:r>
            <a:r>
              <a:rPr lang="en-US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QLoRA</a:t>
            </a: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. Это позволит изменить «характер» модели экономично.</a:t>
            </a:r>
            <a:endParaRPr lang="en-US">
              <a:latin typeface="Arial Rounded MT Bold" panose="020F0704030504030204" pitchFamily="3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44" y="6441162"/>
            <a:ext cx="935593" cy="127682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77484" y="6628209"/>
            <a:ext cx="2338983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Нужно всё сразу?</a:t>
            </a:r>
            <a:endParaRPr lang="en-US" sz="2400">
              <a:latin typeface="Arial Rounded MT Bold" panose="020F070403050403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777484" y="7044452"/>
            <a:ext cx="12198072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Комбинируйте! </a:t>
            </a:r>
            <a:r>
              <a:rPr lang="en-US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RAG + LoRA</a:t>
            </a: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— золотой стандарт современной индустрии. Модель знает стиль (LoRA) и оперирует свежими фактами (RAG).</a:t>
            </a:r>
            <a:endParaRPr lang="en-US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43CBFB7-70B2-468C-A309-8E7500E97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" y="0"/>
            <a:ext cx="14617407" cy="822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F685F5-7C68-4721-B8E8-E8CFBC7D0B1A}"/>
              </a:ext>
            </a:extLst>
          </p:cNvPr>
          <p:cNvSpPr txBox="1"/>
          <p:nvPr/>
        </p:nvSpPr>
        <p:spPr>
          <a:xfrm>
            <a:off x="7588332" y="2139953"/>
            <a:ext cx="2541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>
                <a:solidFill>
                  <a:schemeClr val="bg1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69807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90423988-0FF3-4492-A250-BE79C433478F}"/>
              </a:ext>
            </a:extLst>
          </p:cNvPr>
          <p:cNvSpPr/>
          <p:nvPr/>
        </p:nvSpPr>
        <p:spPr>
          <a:xfrm>
            <a:off x="914400" y="3304085"/>
            <a:ext cx="5771408" cy="3253839"/>
          </a:xfrm>
          <a:prstGeom prst="roundRect">
            <a:avLst>
              <a:gd name="adj" fmla="val 6448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1819CF-9EF8-4C62-854B-77F3C04C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Проблема:</a:t>
            </a:r>
            <a:r>
              <a:rPr lang="en-US"/>
              <a:t> LLM</a:t>
            </a:r>
            <a:r>
              <a:rPr lang="ru-RU"/>
              <a:t> ничего не знает о ваших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963D55-F938-4B4D-B6F2-CD96AEC8B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976" y="3304085"/>
            <a:ext cx="5275606" cy="691514"/>
          </a:xfrm>
        </p:spPr>
        <p:txBody>
          <a:bodyPr/>
          <a:lstStyle/>
          <a:p>
            <a:r>
              <a:rPr lang="ru-RU" err="1">
                <a:solidFill>
                  <a:schemeClr val="tx1"/>
                </a:solidFill>
              </a:rPr>
              <a:t>Промпт</a:t>
            </a:r>
            <a:endParaRPr lang="ru-RU">
              <a:solidFill>
                <a:schemeClr val="tx1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7E69CC-0E5A-4702-8BF8-896DB352C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2561" y="4497516"/>
            <a:ext cx="5275607" cy="1601981"/>
          </a:xfrm>
        </p:spPr>
        <p:txBody>
          <a:bodyPr/>
          <a:lstStyle/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/>
              <a:t>Покрывает ли моя медицинская страховка ежегодные осмотры глаз?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01E14D0-E2D4-44EB-AF49-D3106DE2A329}"/>
              </a:ext>
            </a:extLst>
          </p:cNvPr>
          <p:cNvSpPr/>
          <p:nvPr/>
        </p:nvSpPr>
        <p:spPr>
          <a:xfrm>
            <a:off x="7724776" y="3304085"/>
            <a:ext cx="5771408" cy="3253839"/>
          </a:xfrm>
          <a:prstGeom prst="roundRect">
            <a:avLst>
              <a:gd name="adj" fmla="val 644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105569B-0612-4FA5-A789-096F175B09A6}"/>
              </a:ext>
            </a:extLst>
          </p:cNvPr>
          <p:cNvSpPr txBox="1">
            <a:spLocks/>
          </p:cNvSpPr>
          <p:nvPr/>
        </p:nvSpPr>
        <p:spPr>
          <a:xfrm>
            <a:off x="8134352" y="3304085"/>
            <a:ext cx="5275606" cy="691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880" b="0" i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54864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09728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16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4592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19456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74320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29184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4048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8912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>
                <a:solidFill>
                  <a:schemeClr val="bg1"/>
                </a:solidFill>
              </a:rPr>
              <a:t>Ответ</a:t>
            </a:r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46B3FC0A-4A15-44C4-9564-04EE350F21F9}"/>
              </a:ext>
            </a:extLst>
          </p:cNvPr>
          <p:cNvSpPr txBox="1">
            <a:spLocks/>
          </p:cNvSpPr>
          <p:nvPr/>
        </p:nvSpPr>
        <p:spPr>
          <a:xfrm>
            <a:off x="7952937" y="4492581"/>
            <a:ext cx="5275607" cy="1601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11480" indent="-41148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6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91540" indent="-34290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2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3716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9202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46888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301752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56616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41148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6634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>
                <a:solidFill>
                  <a:schemeClr val="bg1"/>
                </a:solidFill>
              </a:rPr>
              <a:t>Я — языковая модель на основе искусственного интеллекта и не имею доступа к конкретной информации о вашем плане медицинского страхования.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B0883CD-AF5B-47B0-8E5F-D7BB7B7BB2B4}"/>
              </a:ext>
            </a:extLst>
          </p:cNvPr>
          <p:cNvCxnSpPr>
            <a:cxnSpLocks/>
          </p:cNvCxnSpPr>
          <p:nvPr/>
        </p:nvCxnSpPr>
        <p:spPr>
          <a:xfrm>
            <a:off x="4914900" y="6291124"/>
            <a:ext cx="15032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D7250CD-CB41-4294-B9FC-1FD401281C6C}"/>
              </a:ext>
            </a:extLst>
          </p:cNvPr>
          <p:cNvCxnSpPr>
            <a:cxnSpLocks/>
          </p:cNvCxnSpPr>
          <p:nvPr/>
        </p:nvCxnSpPr>
        <p:spPr>
          <a:xfrm flipH="1">
            <a:off x="11500102" y="6327786"/>
            <a:ext cx="172844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319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D40E92E-0198-48B2-A01F-6C41CC37E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425" y="2394205"/>
            <a:ext cx="1875840" cy="191980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6877C7-571A-4927-A65D-3824912D3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215" y="3507439"/>
            <a:ext cx="1376361" cy="137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15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E8A8ED5-C2AE-437F-B061-883FE5C63228}"/>
              </a:ext>
            </a:extLst>
          </p:cNvPr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Проблемы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LLM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70A70-A976-4F22-848B-BAAAB6C474C3}"/>
              </a:ext>
            </a:extLst>
          </p:cNvPr>
          <p:cNvSpPr txBox="1"/>
          <p:nvPr/>
        </p:nvSpPr>
        <p:spPr>
          <a:xfrm>
            <a:off x="2238374" y="2660757"/>
            <a:ext cx="10153651" cy="3108543"/>
          </a:xfrm>
          <a:prstGeom prst="rect">
            <a:avLst/>
          </a:prstGeom>
          <a:solidFill>
            <a:srgbClr val="080808">
              <a:alpha val="18039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solidFill>
                  <a:srgbClr val="F1F5F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📚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LLM </a:t>
            </a:r>
            <a:r>
              <a:rPr lang="ru-RU" sz="2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предтренированы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на общих данных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solidFill>
                  <a:srgbClr val="F1F5F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🎯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Недостаточно точны для специализированных задач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Не знают о вашем домене и контексте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7C78F-2535-4276-AFA3-3E569242CA0C}"/>
              </a:ext>
            </a:extLst>
          </p:cNvPr>
          <p:cNvSpPr txBox="1"/>
          <p:nvPr/>
        </p:nvSpPr>
        <p:spPr>
          <a:xfrm>
            <a:off x="12742223" y="290803"/>
            <a:ext cx="4122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69486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E8A8ED5-C2AE-437F-B061-883FE5C63228}"/>
              </a:ext>
            </a:extLst>
          </p:cNvPr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Варианты решения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70A70-A976-4F22-848B-BAAAB6C474C3}"/>
              </a:ext>
            </a:extLst>
          </p:cNvPr>
          <p:cNvSpPr txBox="1"/>
          <p:nvPr/>
        </p:nvSpPr>
        <p:spPr>
          <a:xfrm>
            <a:off x="2805112" y="2120928"/>
            <a:ext cx="9020175" cy="4832092"/>
          </a:xfrm>
          <a:prstGeom prst="rect">
            <a:avLst/>
          </a:prstGeom>
          <a:solidFill>
            <a:srgbClr val="080808">
              <a:alpha val="18039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RAG — встройка внешних знаний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Full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Fine-</a:t>
            </a:r>
            <a:r>
              <a:rPr lang="ru-RU" sz="2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— </a:t>
            </a:r>
            <a:r>
              <a:rPr lang="ru-RU" sz="2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дообучение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всех параметров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</a:t>
            </a:r>
            <a:r>
              <a:rPr lang="ru-RU" sz="2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— эффективное </a:t>
            </a:r>
            <a:r>
              <a:rPr lang="ru-RU" sz="2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дообучение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</a:t>
            </a:r>
            <a:r>
              <a:rPr lang="ru-RU" sz="2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QLoRA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— </a:t>
            </a:r>
            <a:r>
              <a:rPr lang="ru-RU" sz="2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дообучение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на слабом железе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Критерии выбора — когда что использовать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B9E25DE6-6D5D-47CA-9F32-8B5BEBA4895F}"/>
              </a:ext>
            </a:extLst>
          </p:cNvPr>
          <p:cNvSpPr/>
          <p:nvPr/>
        </p:nvSpPr>
        <p:spPr>
          <a:xfrm rot="2700000">
            <a:off x="12920353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19979859-14A3-4E42-B7E4-FB49C490AFCB}"/>
              </a:ext>
            </a:extLst>
          </p:cNvPr>
          <p:cNvSpPr/>
          <p:nvPr/>
        </p:nvSpPr>
        <p:spPr>
          <a:xfrm>
            <a:off x="13597247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1E026AD-80D0-4D42-A2CD-F06C66FAFB1F}"/>
              </a:ext>
            </a:extLst>
          </p:cNvPr>
          <p:cNvCxnSpPr>
            <a:cxnSpLocks/>
          </p:cNvCxnSpPr>
          <p:nvPr/>
        </p:nvCxnSpPr>
        <p:spPr>
          <a:xfrm flipH="1">
            <a:off x="641268" y="629392"/>
            <a:ext cx="1033153" cy="10569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4F0A68A-E4E1-4101-9CF2-14977D842DD8}"/>
              </a:ext>
            </a:extLst>
          </p:cNvPr>
          <p:cNvCxnSpPr>
            <a:cxnSpLocks/>
          </p:cNvCxnSpPr>
          <p:nvPr/>
        </p:nvCxnSpPr>
        <p:spPr>
          <a:xfrm>
            <a:off x="641268" y="1686296"/>
            <a:ext cx="1033153" cy="938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A7647F8-6A23-4B48-BB7C-CBDF5432E205}"/>
              </a:ext>
            </a:extLst>
          </p:cNvPr>
          <p:cNvCxnSpPr>
            <a:cxnSpLocks/>
          </p:cNvCxnSpPr>
          <p:nvPr/>
        </p:nvCxnSpPr>
        <p:spPr>
          <a:xfrm flipH="1">
            <a:off x="641268" y="2624447"/>
            <a:ext cx="1033154" cy="947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FCB720B-87B1-4808-8A4C-65743D062741}"/>
              </a:ext>
            </a:extLst>
          </p:cNvPr>
          <p:cNvCxnSpPr>
            <a:cxnSpLocks/>
          </p:cNvCxnSpPr>
          <p:nvPr/>
        </p:nvCxnSpPr>
        <p:spPr>
          <a:xfrm>
            <a:off x="641270" y="3582542"/>
            <a:ext cx="950024" cy="95443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A8617CD9-A851-4B72-9ABA-CB9A1B0E1B1F}"/>
              </a:ext>
            </a:extLst>
          </p:cNvPr>
          <p:cNvCxnSpPr>
            <a:cxnSpLocks/>
          </p:cNvCxnSpPr>
          <p:nvPr/>
        </p:nvCxnSpPr>
        <p:spPr>
          <a:xfrm flipH="1">
            <a:off x="641270" y="4547437"/>
            <a:ext cx="914397" cy="104584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C6FBD27A-83C1-4CB0-9937-C63534B1ED39}"/>
              </a:ext>
            </a:extLst>
          </p:cNvPr>
          <p:cNvSpPr/>
          <p:nvPr/>
        </p:nvSpPr>
        <p:spPr>
          <a:xfrm>
            <a:off x="1615975" y="156214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2D0F44E-A178-4C4C-B515-26EF7BBD6276}"/>
              </a:ext>
            </a:extLst>
          </p:cNvPr>
          <p:cNvSpPr/>
          <p:nvPr/>
        </p:nvSpPr>
        <p:spPr>
          <a:xfrm>
            <a:off x="13328196" y="1995477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61955F87-1614-4E46-ACA1-1F87BC39D8BD}"/>
              </a:ext>
            </a:extLst>
          </p:cNvPr>
          <p:cNvSpPr/>
          <p:nvPr/>
        </p:nvSpPr>
        <p:spPr>
          <a:xfrm>
            <a:off x="3435999" y="-297063"/>
            <a:ext cx="799462" cy="689191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один усеченный угол 28">
            <a:extLst>
              <a:ext uri="{FF2B5EF4-FFF2-40B4-BE49-F238E27FC236}">
                <a16:creationId xmlns:a16="http://schemas.microsoft.com/office/drawing/2014/main" id="{905377E8-7AF5-4EBF-99B7-89CC4B665E38}"/>
              </a:ext>
            </a:extLst>
          </p:cNvPr>
          <p:cNvSpPr/>
          <p:nvPr/>
        </p:nvSpPr>
        <p:spPr>
          <a:xfrm>
            <a:off x="793790" y="7526546"/>
            <a:ext cx="1318161" cy="131816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538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11ECC20-02D6-468F-B4F8-97BBE7886A94}"/>
              </a:ext>
            </a:extLst>
          </p:cNvPr>
          <p:cNvSpPr/>
          <p:nvPr/>
        </p:nvSpPr>
        <p:spPr>
          <a:xfrm>
            <a:off x="9363116" y="3097887"/>
            <a:ext cx="4036337" cy="2367796"/>
          </a:xfrm>
          <a:prstGeom prst="rect">
            <a:avLst/>
          </a:prstGeom>
          <a:solidFill>
            <a:srgbClr val="08080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36A3050-BED3-4112-A83E-CC201FDF1A22}"/>
              </a:ext>
            </a:extLst>
          </p:cNvPr>
          <p:cNvSpPr/>
          <p:nvPr/>
        </p:nvSpPr>
        <p:spPr>
          <a:xfrm>
            <a:off x="5041068" y="3097887"/>
            <a:ext cx="4036337" cy="2367796"/>
          </a:xfrm>
          <a:prstGeom prst="rect">
            <a:avLst/>
          </a:prstGeom>
          <a:solidFill>
            <a:srgbClr val="08080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4207FA5-4256-4EA6-8F6A-B7950960B55A}"/>
              </a:ext>
            </a:extLst>
          </p:cNvPr>
          <p:cNvSpPr/>
          <p:nvPr/>
        </p:nvSpPr>
        <p:spPr>
          <a:xfrm>
            <a:off x="716638" y="3097887"/>
            <a:ext cx="4036337" cy="2367796"/>
          </a:xfrm>
          <a:prstGeom prst="rect">
            <a:avLst/>
          </a:prstGeom>
          <a:solidFill>
            <a:srgbClr val="08080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793790" y="1176933"/>
            <a:ext cx="8983742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RAG: Знания без переобучения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67677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Retrieval-Augmented Generation (RAG) предлагает элегантную альтернативу: зачем учить модель фактам, если можно дать ей доступ к «учебнику» во время экзамена?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62" y="3462991"/>
            <a:ext cx="440987" cy="44098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6042" y="351907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Поиск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23925" y="4257675"/>
            <a:ext cx="382905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Пользователь задает вопрос. Система ищет релевантные фрагменты в </a:t>
            </a:r>
            <a:r>
              <a:rPr lang="en-US" sz="1750" err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векторной</a:t>
            </a: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750" err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базе</a:t>
            </a: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750" err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данных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9973" y="3390698"/>
            <a:ext cx="509171" cy="509171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962" y="3578781"/>
            <a:ext cx="4196358" cy="3048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16498" y="349305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Контекст</a:t>
            </a:r>
            <a:endParaRPr lang="en-US" sz="3200">
              <a:latin typeface="Arial Rounded MT Bold" panose="020F070403050403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5216962" y="4257675"/>
            <a:ext cx="419635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Найденная информация добавляется к запросу (промпту) как контекст.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32225" y="3406259"/>
            <a:ext cx="542092" cy="542092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0133" y="3578781"/>
            <a:ext cx="4196358" cy="3048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0443426" y="3462991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Генерация</a:t>
            </a:r>
            <a:endParaRPr lang="en-US" sz="3200">
              <a:latin typeface="Arial Rounded MT Bold" panose="020F0704030504030204" pitchFamily="34" charset="0"/>
            </a:endParaRPr>
          </a:p>
        </p:txBody>
      </p:sp>
      <p:sp>
        <p:nvSpPr>
          <p:cNvPr id="15" name="Text 7"/>
          <p:cNvSpPr/>
          <p:nvPr/>
        </p:nvSpPr>
        <p:spPr>
          <a:xfrm>
            <a:off x="9510117" y="4248150"/>
            <a:ext cx="3768544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LLM генерирует ответ, опираясь на предоставленные факты, что снижает риск выдумок («галлюцинаций»).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sp>
        <p:nvSpPr>
          <p:cNvPr id="16" name="Shape 8"/>
          <p:cNvSpPr/>
          <p:nvPr/>
        </p:nvSpPr>
        <p:spPr>
          <a:xfrm>
            <a:off x="1936090" y="6393389"/>
            <a:ext cx="11463364" cy="1190506"/>
          </a:xfrm>
          <a:prstGeom prst="roundRect">
            <a:avLst>
              <a:gd name="adj" fmla="val 8002"/>
            </a:avLst>
          </a:prstGeom>
          <a:solidFill>
            <a:srgbClr val="00194D"/>
          </a:solidFill>
          <a:ln/>
        </p:spPr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04" y="6145411"/>
            <a:ext cx="283488" cy="226814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2812287" y="6669868"/>
            <a:ext cx="1016744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>
                <a:solidFill>
                  <a:srgbClr val="FFFFFF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Важно:</a:t>
            </a:r>
            <a:r>
              <a:rPr lang="en-US" sz="1750">
                <a:solidFill>
                  <a:srgbClr val="FFFFFF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RAG идеален для фактологии, но плохо подходит, если нужно научить модель «мыслить» или писать в определенном стиле.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D9C3909-6402-4714-AD36-48E619404F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209" y="5946577"/>
            <a:ext cx="1739652" cy="16373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трелка: шеврон 1">
            <a:extLst>
              <a:ext uri="{FF2B5EF4-FFF2-40B4-BE49-F238E27FC236}">
                <a16:creationId xmlns:a16="http://schemas.microsoft.com/office/drawing/2014/main" id="{474EABB0-73A9-41AF-91AF-4119CB905DB2}"/>
              </a:ext>
            </a:extLst>
          </p:cNvPr>
          <p:cNvSpPr/>
          <p:nvPr/>
        </p:nvSpPr>
        <p:spPr>
          <a:xfrm>
            <a:off x="571500" y="1968500"/>
            <a:ext cx="4826000" cy="5321300"/>
          </a:xfrm>
          <a:prstGeom prst="chevron">
            <a:avLst>
              <a:gd name="adj" fmla="val 207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" name="Стрелка: шеврон 2">
            <a:extLst>
              <a:ext uri="{FF2B5EF4-FFF2-40B4-BE49-F238E27FC236}">
                <a16:creationId xmlns:a16="http://schemas.microsoft.com/office/drawing/2014/main" id="{B8B1747A-8E1D-4281-AEFE-4C0CF8BD54DE}"/>
              </a:ext>
            </a:extLst>
          </p:cNvPr>
          <p:cNvSpPr/>
          <p:nvPr/>
        </p:nvSpPr>
        <p:spPr>
          <a:xfrm>
            <a:off x="4800600" y="1968500"/>
            <a:ext cx="4826000" cy="5321300"/>
          </a:xfrm>
          <a:prstGeom prst="chevron">
            <a:avLst>
              <a:gd name="adj" fmla="val 2074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" name="Стрелка: шеврон 3">
            <a:extLst>
              <a:ext uri="{FF2B5EF4-FFF2-40B4-BE49-F238E27FC236}">
                <a16:creationId xmlns:a16="http://schemas.microsoft.com/office/drawing/2014/main" id="{86284E56-D596-4547-800E-FFA8242E80F9}"/>
              </a:ext>
            </a:extLst>
          </p:cNvPr>
          <p:cNvSpPr/>
          <p:nvPr/>
        </p:nvSpPr>
        <p:spPr>
          <a:xfrm>
            <a:off x="9029700" y="1968500"/>
            <a:ext cx="4826000" cy="5321300"/>
          </a:xfrm>
          <a:prstGeom prst="chevron">
            <a:avLst>
              <a:gd name="adj" fmla="val 2074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365141E-6159-43C0-AB92-8C8392ECDA82}"/>
              </a:ext>
            </a:extLst>
          </p:cNvPr>
          <p:cNvSpPr/>
          <p:nvPr/>
        </p:nvSpPr>
        <p:spPr>
          <a:xfrm>
            <a:off x="698540" y="439817"/>
            <a:ext cx="4562229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Компоненты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1FA433-383C-4D69-9793-DF4D953A48DD}"/>
              </a:ext>
            </a:extLst>
          </p:cNvPr>
          <p:cNvSpPr txBox="1"/>
          <p:nvPr/>
        </p:nvSpPr>
        <p:spPr>
          <a:xfrm>
            <a:off x="1625404" y="7392865"/>
            <a:ext cx="2027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>
                <a:latin typeface="Arial Rounded MT Bold" panose="020F0704030504030204" pitchFamily="34" charset="0"/>
              </a:rPr>
              <a:t>Индексация</a:t>
            </a:r>
            <a:endParaRPr lang="ru-RU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B5AE70-3762-4A7F-9075-42CCEFC35C8B}"/>
              </a:ext>
            </a:extLst>
          </p:cNvPr>
          <p:cNvSpPr txBox="1"/>
          <p:nvPr/>
        </p:nvSpPr>
        <p:spPr>
          <a:xfrm>
            <a:off x="5803704" y="7392865"/>
            <a:ext cx="2007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>
                <a:latin typeface="Arial Rounded MT Bold" panose="020F0704030504030204" pitchFamily="34" charset="0"/>
              </a:rPr>
              <a:t>Извлечение</a:t>
            </a:r>
            <a:endParaRPr lang="ru-RU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D3341-B0BB-4D19-82AA-BCB724AA61E5}"/>
              </a:ext>
            </a:extLst>
          </p:cNvPr>
          <p:cNvSpPr txBox="1"/>
          <p:nvPr/>
        </p:nvSpPr>
        <p:spPr>
          <a:xfrm>
            <a:off x="10177898" y="7392865"/>
            <a:ext cx="1769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>
                <a:latin typeface="Arial Rounded MT Bold" panose="020F0704030504030204" pitchFamily="34" charset="0"/>
              </a:rPr>
              <a:t>Генерация</a:t>
            </a:r>
            <a:endParaRPr lang="ru-RU" sz="2800"/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E2D20153-D917-4AD2-A520-1E0193DB4F42}"/>
              </a:ext>
            </a:extLst>
          </p:cNvPr>
          <p:cNvSpPr txBox="1">
            <a:spLocks/>
          </p:cNvSpPr>
          <p:nvPr/>
        </p:nvSpPr>
        <p:spPr>
          <a:xfrm>
            <a:off x="1564752" y="2558604"/>
            <a:ext cx="3235848" cy="3112391"/>
          </a:xfrm>
          <a:prstGeom prst="rect">
            <a:avLst/>
          </a:prstGeom>
        </p:spPr>
        <p:txBody>
          <a:bodyPr/>
          <a:lstStyle>
            <a:lvl1pPr marL="411480" indent="-41148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91540" indent="-34290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6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3716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2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9202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46888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301752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56616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41148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6634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Разбивка документов на фрагменты</a:t>
            </a:r>
          </a:p>
          <a:p>
            <a:pPr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Создание векторных представлений (</a:t>
            </a:r>
            <a:r>
              <a:rPr lang="ru-RU" err="1">
                <a:solidFill>
                  <a:schemeClr val="bg1"/>
                </a:solidFill>
              </a:rPr>
              <a:t>эмбеддингов</a:t>
            </a:r>
            <a:r>
              <a:rPr lang="ru-RU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Сохранение в векторной базе данных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27678114-AD84-47F8-A5B3-FAC28332D533}"/>
              </a:ext>
            </a:extLst>
          </p:cNvPr>
          <p:cNvSpPr txBox="1">
            <a:spLocks/>
          </p:cNvSpPr>
          <p:nvPr/>
        </p:nvSpPr>
        <p:spPr>
          <a:xfrm>
            <a:off x="5763334" y="2431446"/>
            <a:ext cx="3103731" cy="3112391"/>
          </a:xfrm>
          <a:prstGeom prst="rect">
            <a:avLst/>
          </a:prstGeom>
        </p:spPr>
        <p:txBody>
          <a:bodyPr/>
          <a:lstStyle>
            <a:lvl1pPr marL="411480" indent="-41148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91540" indent="-34290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6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3716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2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9202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46888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301752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56616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41148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6634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Поиск релевантных фрагментов по запросу</a:t>
            </a:r>
          </a:p>
          <a:p>
            <a:pPr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Семантическое сравнение векторов</a:t>
            </a:r>
          </a:p>
          <a:p>
            <a:pPr algn="just"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Отбор наиболее подходящих </a:t>
            </a:r>
            <a:r>
              <a:rPr lang="ru-RU" err="1">
                <a:solidFill>
                  <a:schemeClr val="bg1"/>
                </a:solidFill>
              </a:rPr>
              <a:t>чанков</a:t>
            </a:r>
            <a:endParaRPr lang="ru-RU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endParaRPr lang="ru-RU">
              <a:solidFill>
                <a:schemeClr val="bg1"/>
              </a:solidFill>
            </a:endParaRP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4E77FF7F-6092-4CE4-8B26-E6CDEC183F31}"/>
              </a:ext>
            </a:extLst>
          </p:cNvPr>
          <p:cNvSpPr txBox="1">
            <a:spLocks/>
          </p:cNvSpPr>
          <p:nvPr/>
        </p:nvSpPr>
        <p:spPr>
          <a:xfrm>
            <a:off x="9961917" y="2695195"/>
            <a:ext cx="3103731" cy="4961420"/>
          </a:xfrm>
          <a:prstGeom prst="rect">
            <a:avLst/>
          </a:prstGeom>
        </p:spPr>
        <p:txBody>
          <a:bodyPr/>
          <a:lstStyle>
            <a:lvl1pPr marL="411480" indent="-41148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91540" indent="-34290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6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3716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2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9202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46888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301752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56616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41148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6634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Формирование контекста на основе найденных данных</a:t>
            </a:r>
          </a:p>
          <a:p>
            <a:pPr algn="just"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Генерация ответа с учетом запроса и контекста</a:t>
            </a:r>
          </a:p>
        </p:txBody>
      </p:sp>
      <p:pic>
        <p:nvPicPr>
          <p:cNvPr id="4102" name="Picture 6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903CCC3F-87E4-4AC7-9E92-BE9D756D5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400" y="376581"/>
            <a:ext cx="1225104" cy="122510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ACD433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48439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0">
            <a:extLst>
              <a:ext uri="{FF2B5EF4-FFF2-40B4-BE49-F238E27FC236}">
                <a16:creationId xmlns:a16="http://schemas.microsoft.com/office/drawing/2014/main" id="{0AA29485-41A9-477F-9711-D6AFED52BE91}"/>
              </a:ext>
            </a:extLst>
          </p:cNvPr>
          <p:cNvSpPr/>
          <p:nvPr/>
        </p:nvSpPr>
        <p:spPr>
          <a:xfrm>
            <a:off x="698540" y="439817"/>
            <a:ext cx="552413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Компонент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Indexing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37" name="Text 0">
            <a:extLst>
              <a:ext uri="{FF2B5EF4-FFF2-40B4-BE49-F238E27FC236}">
                <a16:creationId xmlns:a16="http://schemas.microsoft.com/office/drawing/2014/main" id="{E2509491-A377-4A4E-81AE-F2E93D65B557}"/>
              </a:ext>
            </a:extLst>
          </p:cNvPr>
          <p:cNvSpPr/>
          <p:nvPr/>
        </p:nvSpPr>
        <p:spPr>
          <a:xfrm>
            <a:off x="698540" y="7421225"/>
            <a:ext cx="142714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44DEA661-3920-4D88-BBA7-E8C238005133}"/>
              </a:ext>
            </a:extLst>
          </p:cNvPr>
          <p:cNvSpPr/>
          <p:nvPr/>
        </p:nvSpPr>
        <p:spPr>
          <a:xfrm>
            <a:off x="698539" y="1374398"/>
            <a:ext cx="8706718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- </a:t>
            </a:r>
            <a:r>
              <a:rPr lang="ru-RU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Векторное хранилище, где хранятся документы и их эмбэддинги</a:t>
            </a:r>
            <a:endParaRPr lang="en-US" sz="20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9" name="Picture 9" descr="Faiss - Introduction to Similarity Search">
            <a:extLst>
              <a:ext uri="{FF2B5EF4-FFF2-40B4-BE49-F238E27FC236}">
                <a16:creationId xmlns:a16="http://schemas.microsoft.com/office/drawing/2014/main" id="{755F45B0-A9C9-4EFB-A4CB-69024F888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3372" y="2589999"/>
            <a:ext cx="2520986" cy="1418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E6A2849F-C933-474C-B3C3-2659A6381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866" y="822315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Shape 2">
            <a:extLst>
              <a:ext uri="{FF2B5EF4-FFF2-40B4-BE49-F238E27FC236}">
                <a16:creationId xmlns:a16="http://schemas.microsoft.com/office/drawing/2014/main" id="{EF796295-C8D1-4B8A-B639-4EB5C7F841FC}"/>
              </a:ext>
            </a:extLst>
          </p:cNvPr>
          <p:cNvSpPr/>
          <p:nvPr/>
        </p:nvSpPr>
        <p:spPr>
          <a:xfrm>
            <a:off x="409588" y="2268140"/>
            <a:ext cx="11215037" cy="5082540"/>
          </a:xfrm>
          <a:prstGeom prst="roundRect">
            <a:avLst>
              <a:gd name="adj" fmla="val 180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559EE6B4-EF63-4DD6-92E7-57092DD01C6F}"/>
              </a:ext>
            </a:extLst>
          </p:cNvPr>
          <p:cNvSpPr/>
          <p:nvPr/>
        </p:nvSpPr>
        <p:spPr>
          <a:xfrm>
            <a:off x="417208" y="2275760"/>
            <a:ext cx="11215037" cy="5600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3" name="Text 4">
            <a:extLst>
              <a:ext uri="{FF2B5EF4-FFF2-40B4-BE49-F238E27FC236}">
                <a16:creationId xmlns:a16="http://schemas.microsoft.com/office/drawing/2014/main" id="{37C2DCC1-C6A5-4AEC-900F-3B679D94C86A}"/>
              </a:ext>
            </a:extLst>
          </p:cNvPr>
          <p:cNvSpPr/>
          <p:nvPr/>
        </p:nvSpPr>
        <p:spPr>
          <a:xfrm>
            <a:off x="891724" y="2414111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latin typeface="Arial Rounded MT Bold" panose="020F0704030504030204" pitchFamily="34" charset="0"/>
              </a:rPr>
              <a:t>Векторные БД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4" name="Text 5">
            <a:extLst>
              <a:ext uri="{FF2B5EF4-FFF2-40B4-BE49-F238E27FC236}">
                <a16:creationId xmlns:a16="http://schemas.microsoft.com/office/drawing/2014/main" id="{B66B2C2D-697E-4081-999E-4EF7BC0AE587}"/>
              </a:ext>
            </a:extLst>
          </p:cNvPr>
          <p:cNvSpPr/>
          <p:nvPr/>
        </p:nvSpPr>
        <p:spPr>
          <a:xfrm>
            <a:off x="2939412" y="2414111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Тип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5" name="Text 6">
            <a:extLst>
              <a:ext uri="{FF2B5EF4-FFF2-40B4-BE49-F238E27FC236}">
                <a16:creationId xmlns:a16="http://schemas.microsoft.com/office/drawing/2014/main" id="{749EB472-F916-4776-AE46-CBC23AB56AD5}"/>
              </a:ext>
            </a:extLst>
          </p:cNvPr>
          <p:cNvSpPr/>
          <p:nvPr/>
        </p:nvSpPr>
        <p:spPr>
          <a:xfrm>
            <a:off x="6116788" y="2414111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</a:rPr>
              <a:t>Особенности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6" name="Text 7">
            <a:extLst>
              <a:ext uri="{FF2B5EF4-FFF2-40B4-BE49-F238E27FC236}">
                <a16:creationId xmlns:a16="http://schemas.microsoft.com/office/drawing/2014/main" id="{ED394CD3-B001-4643-BBA1-6A2ADFE7D2FE}"/>
              </a:ext>
            </a:extLst>
          </p:cNvPr>
          <p:cNvSpPr/>
          <p:nvPr/>
        </p:nvSpPr>
        <p:spPr>
          <a:xfrm>
            <a:off x="8578466" y="2414111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Лучше всего подходит для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7" name="Shape 8">
            <a:extLst>
              <a:ext uri="{FF2B5EF4-FFF2-40B4-BE49-F238E27FC236}">
                <a16:creationId xmlns:a16="http://schemas.microsoft.com/office/drawing/2014/main" id="{209395BC-6EBD-4288-AC70-A1D2894BAD62}"/>
              </a:ext>
            </a:extLst>
          </p:cNvPr>
          <p:cNvSpPr/>
          <p:nvPr/>
        </p:nvSpPr>
        <p:spPr>
          <a:xfrm>
            <a:off x="417208" y="2835830"/>
            <a:ext cx="11215037" cy="11268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8" name="Text 9">
            <a:extLst>
              <a:ext uri="{FF2B5EF4-FFF2-40B4-BE49-F238E27FC236}">
                <a16:creationId xmlns:a16="http://schemas.microsoft.com/office/drawing/2014/main" id="{AD3E6635-FCB8-451B-B780-89C7D526D756}"/>
              </a:ext>
            </a:extLst>
          </p:cNvPr>
          <p:cNvSpPr/>
          <p:nvPr/>
        </p:nvSpPr>
        <p:spPr>
          <a:xfrm>
            <a:off x="911626" y="3276402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FAISS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9" name="Text 10">
            <a:extLst>
              <a:ext uri="{FF2B5EF4-FFF2-40B4-BE49-F238E27FC236}">
                <a16:creationId xmlns:a16="http://schemas.microsoft.com/office/drawing/2014/main" id="{3447B885-DFFF-4212-892E-1A9CCD9B4E6E}"/>
              </a:ext>
            </a:extLst>
          </p:cNvPr>
          <p:cNvSpPr/>
          <p:nvPr/>
        </p:nvSpPr>
        <p:spPr>
          <a:xfrm>
            <a:off x="2924254" y="3245078"/>
            <a:ext cx="268260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Библиотека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0" name="Text 11">
            <a:extLst>
              <a:ext uri="{FF2B5EF4-FFF2-40B4-BE49-F238E27FC236}">
                <a16:creationId xmlns:a16="http://schemas.microsoft.com/office/drawing/2014/main" id="{A22307B4-9EE8-4983-9345-73BFB83F1CF4}"/>
              </a:ext>
            </a:extLst>
          </p:cNvPr>
          <p:cNvSpPr/>
          <p:nvPr/>
        </p:nvSpPr>
        <p:spPr>
          <a:xfrm>
            <a:off x="5877624" y="3085684"/>
            <a:ext cx="2580576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GPU ускорение</a:t>
            </a:r>
          </a:p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Только in-memory</a:t>
            </a:r>
            <a:endParaRPr lang="en-US" sz="1600">
              <a:latin typeface="Arial Rounded MT Bold" panose="020F0704030504030204" pitchFamily="34" charset="0"/>
            </a:endParaRPr>
          </a:p>
        </p:txBody>
      </p:sp>
      <p:sp>
        <p:nvSpPr>
          <p:cNvPr id="51" name="Text 12">
            <a:extLst>
              <a:ext uri="{FF2B5EF4-FFF2-40B4-BE49-F238E27FC236}">
                <a16:creationId xmlns:a16="http://schemas.microsoft.com/office/drawing/2014/main" id="{246E507E-E2F6-4EEE-9934-CDF13315A023}"/>
              </a:ext>
            </a:extLst>
          </p:cNvPr>
          <p:cNvSpPr/>
          <p:nvPr/>
        </p:nvSpPr>
        <p:spPr>
          <a:xfrm>
            <a:off x="8578466" y="2974181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Исследований, прототипов, когда нужен максимальный контроль над индексом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2" name="Shape 13">
            <a:extLst>
              <a:ext uri="{FF2B5EF4-FFF2-40B4-BE49-F238E27FC236}">
                <a16:creationId xmlns:a16="http://schemas.microsoft.com/office/drawing/2014/main" id="{1B1C0343-EDCB-4379-A0C8-CD869BCD89A7}"/>
              </a:ext>
            </a:extLst>
          </p:cNvPr>
          <p:cNvSpPr/>
          <p:nvPr/>
        </p:nvSpPr>
        <p:spPr>
          <a:xfrm>
            <a:off x="417208" y="3962638"/>
            <a:ext cx="11215037" cy="11268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3" name="Text 14">
            <a:extLst>
              <a:ext uri="{FF2B5EF4-FFF2-40B4-BE49-F238E27FC236}">
                <a16:creationId xmlns:a16="http://schemas.microsoft.com/office/drawing/2014/main" id="{D0BD94F0-3ED0-4F8B-91C8-DDC95266D4BA}"/>
              </a:ext>
            </a:extLst>
          </p:cNvPr>
          <p:cNvSpPr/>
          <p:nvPr/>
        </p:nvSpPr>
        <p:spPr>
          <a:xfrm>
            <a:off x="911626" y="4403209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ChromaDB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4" name="Text 15">
            <a:extLst>
              <a:ext uri="{FF2B5EF4-FFF2-40B4-BE49-F238E27FC236}">
                <a16:creationId xmlns:a16="http://schemas.microsoft.com/office/drawing/2014/main" id="{7AD7FE79-AEA4-4023-B1B3-420FEADF4606}"/>
              </a:ext>
            </a:extLst>
          </p:cNvPr>
          <p:cNvSpPr/>
          <p:nvPr/>
        </p:nvSpPr>
        <p:spPr>
          <a:xfrm>
            <a:off x="2924253" y="4395491"/>
            <a:ext cx="268260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База данных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6" name="Text 17">
            <a:extLst>
              <a:ext uri="{FF2B5EF4-FFF2-40B4-BE49-F238E27FC236}">
                <a16:creationId xmlns:a16="http://schemas.microsoft.com/office/drawing/2014/main" id="{BB1D0508-C76F-4F07-87CC-E7F35101BB14}"/>
              </a:ext>
            </a:extLst>
          </p:cNvPr>
          <p:cNvSpPr/>
          <p:nvPr/>
        </p:nvSpPr>
        <p:spPr>
          <a:xfrm>
            <a:off x="8578466" y="4219987"/>
            <a:ext cx="292773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Быстрого старта, простых RAG приложений, разработки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7" name="Shape 18">
            <a:extLst>
              <a:ext uri="{FF2B5EF4-FFF2-40B4-BE49-F238E27FC236}">
                <a16:creationId xmlns:a16="http://schemas.microsoft.com/office/drawing/2014/main" id="{81CD63E6-6167-4AEA-ACB0-D8521310AC4E}"/>
              </a:ext>
            </a:extLst>
          </p:cNvPr>
          <p:cNvSpPr/>
          <p:nvPr/>
        </p:nvSpPr>
        <p:spPr>
          <a:xfrm>
            <a:off x="417208" y="5089445"/>
            <a:ext cx="11215037" cy="11268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8" name="Text 19">
            <a:extLst>
              <a:ext uri="{FF2B5EF4-FFF2-40B4-BE49-F238E27FC236}">
                <a16:creationId xmlns:a16="http://schemas.microsoft.com/office/drawing/2014/main" id="{897A6269-3991-4850-944F-5ADF1053E4D8}"/>
              </a:ext>
            </a:extLst>
          </p:cNvPr>
          <p:cNvSpPr/>
          <p:nvPr/>
        </p:nvSpPr>
        <p:spPr>
          <a:xfrm>
            <a:off x="911626" y="5530017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Qdrant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9" name="Text 20">
            <a:extLst>
              <a:ext uri="{FF2B5EF4-FFF2-40B4-BE49-F238E27FC236}">
                <a16:creationId xmlns:a16="http://schemas.microsoft.com/office/drawing/2014/main" id="{6357305E-DD83-47D3-BCB0-3CC403892925}"/>
              </a:ext>
            </a:extLst>
          </p:cNvPr>
          <p:cNvSpPr/>
          <p:nvPr/>
        </p:nvSpPr>
        <p:spPr>
          <a:xfrm>
            <a:off x="2924254" y="5435322"/>
            <a:ext cx="268260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База данных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61" name="Text 22">
            <a:extLst>
              <a:ext uri="{FF2B5EF4-FFF2-40B4-BE49-F238E27FC236}">
                <a16:creationId xmlns:a16="http://schemas.microsoft.com/office/drawing/2014/main" id="{B0C792F0-1722-4E6B-A9B8-886E2FC305D5}"/>
              </a:ext>
            </a:extLst>
          </p:cNvPr>
          <p:cNvSpPr/>
          <p:nvPr/>
        </p:nvSpPr>
        <p:spPr>
          <a:xfrm>
            <a:off x="8578466" y="5259050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Production, когда нужна сложная фильтрация, высокие нагрузки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62" name="Shape 23">
            <a:extLst>
              <a:ext uri="{FF2B5EF4-FFF2-40B4-BE49-F238E27FC236}">
                <a16:creationId xmlns:a16="http://schemas.microsoft.com/office/drawing/2014/main" id="{53D4CBEE-DDD7-40D1-A281-B86C967B729C}"/>
              </a:ext>
            </a:extLst>
          </p:cNvPr>
          <p:cNvSpPr/>
          <p:nvPr/>
        </p:nvSpPr>
        <p:spPr>
          <a:xfrm>
            <a:off x="417208" y="6216253"/>
            <a:ext cx="11215037" cy="11268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3" name="Text 24">
            <a:extLst>
              <a:ext uri="{FF2B5EF4-FFF2-40B4-BE49-F238E27FC236}">
                <a16:creationId xmlns:a16="http://schemas.microsoft.com/office/drawing/2014/main" id="{38C2DC7A-11C4-4D35-ADFF-554880C1217A}"/>
              </a:ext>
            </a:extLst>
          </p:cNvPr>
          <p:cNvSpPr/>
          <p:nvPr/>
        </p:nvSpPr>
        <p:spPr>
          <a:xfrm>
            <a:off x="911626" y="6656824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pgvector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64" name="Text 25">
            <a:extLst>
              <a:ext uri="{FF2B5EF4-FFF2-40B4-BE49-F238E27FC236}">
                <a16:creationId xmlns:a16="http://schemas.microsoft.com/office/drawing/2014/main" id="{FFD69E76-1CB8-4DEE-AF50-9A4A9B537D13}"/>
              </a:ext>
            </a:extLst>
          </p:cNvPr>
          <p:cNvSpPr/>
          <p:nvPr/>
        </p:nvSpPr>
        <p:spPr>
          <a:xfrm>
            <a:off x="2939412" y="6625501"/>
            <a:ext cx="268260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Расширение </a:t>
            </a: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PostgreSQL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66" name="Text 27">
            <a:extLst>
              <a:ext uri="{FF2B5EF4-FFF2-40B4-BE49-F238E27FC236}">
                <a16:creationId xmlns:a16="http://schemas.microsoft.com/office/drawing/2014/main" id="{80BE096B-9500-4812-99AF-E01492B7653F}"/>
              </a:ext>
            </a:extLst>
          </p:cNvPr>
          <p:cNvSpPr/>
          <p:nvPr/>
        </p:nvSpPr>
        <p:spPr>
          <a:xfrm>
            <a:off x="8610481" y="6342132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Компаний уже использующих PostgreSQL, когда важны транзакции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9ACA6A68-8B33-4765-A4B1-8277266C2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854" y="798788"/>
            <a:ext cx="2520986" cy="1511606"/>
          </a:xfrm>
          <a:prstGeom prst="rect">
            <a:avLst/>
          </a:prstGeom>
        </p:spPr>
      </p:pic>
      <p:sp>
        <p:nvSpPr>
          <p:cNvPr id="73" name="Text 11">
            <a:extLst>
              <a:ext uri="{FF2B5EF4-FFF2-40B4-BE49-F238E27FC236}">
                <a16:creationId xmlns:a16="http://schemas.microsoft.com/office/drawing/2014/main" id="{7A09356D-9762-442F-AB2C-BF6F136DC337}"/>
              </a:ext>
            </a:extLst>
          </p:cNvPr>
          <p:cNvSpPr/>
          <p:nvPr/>
        </p:nvSpPr>
        <p:spPr>
          <a:xfrm>
            <a:off x="5870086" y="4221790"/>
            <a:ext cx="2580576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Встроенные эмбеддинги</a:t>
            </a:r>
          </a:p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Простой </a:t>
            </a:r>
            <a:r>
              <a:rPr lang="en-US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API</a:t>
            </a:r>
            <a:endParaRPr lang="ru-RU" sz="1600">
              <a:solidFill>
                <a:srgbClr val="EBEDF0"/>
              </a:solidFill>
              <a:latin typeface="Arial Rounded MT Bold" panose="020F0704030504030204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74" name="Text 11">
            <a:extLst>
              <a:ext uri="{FF2B5EF4-FFF2-40B4-BE49-F238E27FC236}">
                <a16:creationId xmlns:a16="http://schemas.microsoft.com/office/drawing/2014/main" id="{7972C613-6B0B-4188-B996-41E613C73452}"/>
              </a:ext>
            </a:extLst>
          </p:cNvPr>
          <p:cNvSpPr/>
          <p:nvPr/>
        </p:nvSpPr>
        <p:spPr>
          <a:xfrm>
            <a:off x="5870086" y="5346050"/>
            <a:ext cx="2580576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Точечные обновления</a:t>
            </a:r>
          </a:p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Продвинутая фильтрация</a:t>
            </a:r>
          </a:p>
        </p:txBody>
      </p:sp>
      <p:sp>
        <p:nvSpPr>
          <p:cNvPr id="75" name="Text 11">
            <a:extLst>
              <a:ext uri="{FF2B5EF4-FFF2-40B4-BE49-F238E27FC236}">
                <a16:creationId xmlns:a16="http://schemas.microsoft.com/office/drawing/2014/main" id="{6AF71132-227A-4AA5-AF01-8AF9EB4E733A}"/>
              </a:ext>
            </a:extLst>
          </p:cNvPr>
          <p:cNvSpPr/>
          <p:nvPr/>
        </p:nvSpPr>
        <p:spPr>
          <a:xfrm>
            <a:off x="5870087" y="6365298"/>
            <a:ext cx="2580576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Векторы прямо в </a:t>
            </a:r>
            <a:r>
              <a:rPr lang="en-US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PostgreSQL</a:t>
            </a:r>
            <a:endParaRPr lang="ru-RU" sz="1600">
              <a:solidFill>
                <a:srgbClr val="EBEDF0"/>
              </a:solidFill>
              <a:latin typeface="Arial Rounded MT Bold" panose="020F0704030504030204" pitchFamily="34" charset="0"/>
              <a:ea typeface="Geist" pitchFamily="34" charset="-122"/>
              <a:cs typeface="Geist" pitchFamily="34" charset="-120"/>
            </a:endParaRPr>
          </a:p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SQL </a:t>
            </a: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для всего</a:t>
            </a:r>
          </a:p>
        </p:txBody>
      </p:sp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023AA7AF-57F3-4C8A-BC58-398EA8CE6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5474" y="4267388"/>
            <a:ext cx="2513366" cy="1361407"/>
          </a:xfrm>
          <a:prstGeom prst="rect">
            <a:avLst/>
          </a:prstGeom>
        </p:spPr>
      </p:pic>
      <p:pic>
        <p:nvPicPr>
          <p:cNvPr id="7172" name="Picture 4" descr="How to Install and Configure PGVector - A Detailed Guide">
            <a:extLst>
              <a:ext uri="{FF2B5EF4-FFF2-40B4-BE49-F238E27FC236}">
                <a16:creationId xmlns:a16="http://schemas.microsoft.com/office/drawing/2014/main" id="{91062187-BC9B-4012-804A-BD3E9E3F4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5473" y="5907677"/>
            <a:ext cx="2508885" cy="141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096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усеченные противолежащие углы 8">
            <a:extLst>
              <a:ext uri="{FF2B5EF4-FFF2-40B4-BE49-F238E27FC236}">
                <a16:creationId xmlns:a16="http://schemas.microsoft.com/office/drawing/2014/main" id="{8E9D1DC3-2F20-4B97-B8CB-A41098644186}"/>
              </a:ext>
            </a:extLst>
          </p:cNvPr>
          <p:cNvSpPr/>
          <p:nvPr/>
        </p:nvSpPr>
        <p:spPr>
          <a:xfrm>
            <a:off x="1384040" y="498148"/>
            <a:ext cx="12806973" cy="7148398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2F13A-805D-46BB-BB0F-61CFB6A996B7}"/>
              </a:ext>
            </a:extLst>
          </p:cNvPr>
          <p:cNvSpPr txBox="1"/>
          <p:nvPr/>
        </p:nvSpPr>
        <p:spPr>
          <a:xfrm flipH="1">
            <a:off x="1691632" y="588759"/>
            <a:ext cx="1293876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faiss</a:t>
            </a: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indexing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index_path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"faiss_index.bin"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"all-MiniLM-L6-v2"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):    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1.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Создаем эмбеддинги документов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SentenceTransformer(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embeddings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model.encode(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show_progress_bar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2.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Создаем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FAISS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индекс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dimension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embeddings.shape[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index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faiss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.IndexFlatL2(dimension)  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L2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расстояние (Евклидово)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3. Добавляем векторы в индекс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index.add(embeddings)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4.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Сохраняем индекс на диск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faiss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.write_index(index,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index_path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"index"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: index,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"documents"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"embeddings"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: embeddings,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A331F8-66CB-45AB-9798-F0860F81B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097" y="5409937"/>
            <a:ext cx="1553370" cy="1360258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B101A7FB-F66A-4642-BCE8-35BAF288BCF6}"/>
              </a:ext>
            </a:extLst>
          </p:cNvPr>
          <p:cNvSpPr/>
          <p:nvPr/>
        </p:nvSpPr>
        <p:spPr>
          <a:xfrm>
            <a:off x="12598019" y="7024121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FA5DC5C7-2BBB-413D-9B4C-EFAD3C3B813F}"/>
              </a:ext>
            </a:extLst>
          </p:cNvPr>
          <p:cNvSpPr/>
          <p:nvPr/>
        </p:nvSpPr>
        <p:spPr>
          <a:xfrm>
            <a:off x="698540" y="7421225"/>
            <a:ext cx="142714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857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736</TotalTime>
  <Words>1892</Words>
  <Application>Microsoft Office PowerPoint</Application>
  <PresentationFormat>Произвольный</PresentationFormat>
  <Paragraphs>304</Paragraphs>
  <Slides>30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9" baseType="lpstr">
      <vt:lpstr>Consolas</vt:lpstr>
      <vt:lpstr>Century Gothic</vt:lpstr>
      <vt:lpstr>-apple-system</vt:lpstr>
      <vt:lpstr>Wingdings</vt:lpstr>
      <vt:lpstr>Arial Rounded MT Bold</vt:lpstr>
      <vt:lpstr>Arial</vt:lpstr>
      <vt:lpstr>Wingdings 3</vt:lpstr>
      <vt:lpstr>Calibri</vt:lpstr>
      <vt:lpstr>Ион</vt:lpstr>
      <vt:lpstr>Презентация PowerPoint</vt:lpstr>
      <vt:lpstr>Презентация PowerPoint</vt:lpstr>
      <vt:lpstr>Проблема: LLM ничего не знает о ваших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admin</cp:lastModifiedBy>
  <cp:revision>56</cp:revision>
  <dcterms:created xsi:type="dcterms:W3CDTF">2025-12-05T23:14:16Z</dcterms:created>
  <dcterms:modified xsi:type="dcterms:W3CDTF">2025-12-12T11:52:30Z</dcterms:modified>
</cp:coreProperties>
</file>